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580" r:id="rId2"/>
    <p:sldId id="375" r:id="rId3"/>
    <p:sldId id="582" r:id="rId4"/>
    <p:sldId id="590" r:id="rId5"/>
    <p:sldId id="588" r:id="rId6"/>
    <p:sldId id="601" r:id="rId7"/>
    <p:sldId id="603" r:id="rId8"/>
    <p:sldId id="602" r:id="rId9"/>
    <p:sldId id="604" r:id="rId10"/>
    <p:sldId id="605" r:id="rId11"/>
    <p:sldId id="606" r:id="rId12"/>
    <p:sldId id="609" r:id="rId13"/>
    <p:sldId id="610" r:id="rId14"/>
    <p:sldId id="611" r:id="rId15"/>
    <p:sldId id="608" r:id="rId16"/>
    <p:sldId id="616" r:id="rId17"/>
    <p:sldId id="626" r:id="rId18"/>
    <p:sldId id="614" r:id="rId19"/>
    <p:sldId id="615" r:id="rId20"/>
    <p:sldId id="618" r:id="rId21"/>
    <p:sldId id="620" r:id="rId22"/>
    <p:sldId id="624" r:id="rId23"/>
    <p:sldId id="621" r:id="rId24"/>
    <p:sldId id="622" r:id="rId25"/>
    <p:sldId id="623" r:id="rId26"/>
    <p:sldId id="607" r:id="rId27"/>
    <p:sldId id="627" r:id="rId28"/>
    <p:sldId id="599" r:id="rId29"/>
  </p:sldIdLst>
  <p:sldSz cx="12192000" cy="6858000"/>
  <p:notesSz cx="6807200" cy="9939338"/>
  <p:embeddedFontLst>
    <p:embeddedFont>
      <p:font typeface="Cambria Math" panose="02040503050406030204" pitchFamily="18" charset="0"/>
      <p:regular r:id="rId31"/>
    </p:embeddedFont>
    <p:embeddedFont>
      <p:font typeface="HY견고딕" panose="02030600000101010101" pitchFamily="18" charset="-127"/>
      <p:regular r:id="rId32"/>
    </p:embeddedFont>
    <p:embeddedFont>
      <p:font typeface="나눔스퀘어" panose="020B0600000101010101" pitchFamily="50" charset="-127"/>
      <p:regular r:id="rId33"/>
    </p:embeddedFont>
    <p:embeddedFont>
      <p:font typeface="나눔스퀘어 Bold" panose="020B0600000101010101" pitchFamily="50" charset="-127"/>
      <p:bold r:id="rId34"/>
    </p:embeddedFont>
    <p:embeddedFont>
      <p:font typeface="나눔스퀘어 ExtraBold" panose="020B0600000101010101" pitchFamily="50" charset="-127"/>
      <p:bold r:id="rId35"/>
    </p:embeddedFont>
    <p:embeddedFont>
      <p:font typeface="맑은 고딕" panose="020B0503020000020004" pitchFamily="50" charset="-127"/>
      <p:regular r:id="rId36"/>
      <p:bold r:id="rId3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3080580F-A111-483F-B8E7-5403D97247BF}">
          <p14:sldIdLst>
            <p14:sldId id="580"/>
            <p14:sldId id="375"/>
            <p14:sldId id="582"/>
            <p14:sldId id="590"/>
            <p14:sldId id="588"/>
            <p14:sldId id="601"/>
            <p14:sldId id="603"/>
            <p14:sldId id="602"/>
            <p14:sldId id="604"/>
            <p14:sldId id="605"/>
            <p14:sldId id="606"/>
            <p14:sldId id="609"/>
            <p14:sldId id="610"/>
            <p14:sldId id="611"/>
            <p14:sldId id="608"/>
            <p14:sldId id="616"/>
            <p14:sldId id="626"/>
            <p14:sldId id="614"/>
            <p14:sldId id="615"/>
            <p14:sldId id="618"/>
            <p14:sldId id="620"/>
            <p14:sldId id="624"/>
            <p14:sldId id="621"/>
            <p14:sldId id="622"/>
            <p14:sldId id="623"/>
            <p14:sldId id="607"/>
            <p14:sldId id="627"/>
            <p14:sldId id="5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1B"/>
    <a:srgbClr val="DE2933"/>
    <a:srgbClr val="DA5054"/>
    <a:srgbClr val="000000"/>
    <a:srgbClr val="ECECEC"/>
    <a:srgbClr val="F2F2F2"/>
    <a:srgbClr val="FFE48F"/>
    <a:srgbClr val="4E4D5E"/>
    <a:srgbClr val="ABAAB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6" autoAdjust="0"/>
    <p:restoredTop sz="95962" autoAdjust="0"/>
  </p:normalViewPr>
  <p:slideViewPr>
    <p:cSldViewPr>
      <p:cViewPr varScale="1">
        <p:scale>
          <a:sx n="111" d="100"/>
          <a:sy n="111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C87A23F8-1023-44DB-94FA-324FF4C25C44}" type="datetimeFigureOut">
              <a:rPr lang="ko-KR" altLang="en-US" smtClean="0"/>
              <a:t>2021-09-07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9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14DA1AB3-0D09-4229-8046-2E50F36D28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805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860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966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6363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9041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6550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364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5299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5191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340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1274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236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6125"/>
            <a:ext cx="66262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18C108-EE4F-41A9-9680-DED69F4841A4}" type="slidenum">
              <a:rPr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4040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8466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073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1866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7357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4566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9557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394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6125"/>
            <a:ext cx="66262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18C108-EE4F-41A9-9680-DED69F4841A4}" type="slidenum">
              <a:rPr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70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50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130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2310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4366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3AEA-534D-4E7D-A62D-270999C1AB8C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513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6CEA-950D-4ED2-8031-E49FB3C840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280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6CEA-950D-4ED2-8031-E49FB3C840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7769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190E9D-60B0-4E12-89F1-BFD464F00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185" y="116632"/>
            <a:ext cx="3368309" cy="431800"/>
          </a:xfrm>
        </p:spPr>
        <p:txBody>
          <a:bodyPr/>
          <a:lstStyle>
            <a:lvl1pPr algn="l">
              <a:defRPr sz="1050" b="1">
                <a:latin typeface="+mn-ea"/>
                <a:ea typeface="+mn-ea"/>
              </a:defRPr>
            </a:lvl1pPr>
          </a:lstStyle>
          <a:p>
            <a:r>
              <a:rPr lang="en-US" altLang="ko-KR" dirty="0"/>
              <a:t>INSERT MAIN INDEX</a:t>
            </a:r>
            <a:br>
              <a:rPr lang="en-US" altLang="ko-KR" dirty="0"/>
            </a:br>
            <a:r>
              <a:rPr lang="en-US" altLang="ko-KR" dirty="0"/>
              <a:t>ADSTOREPOST.COM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51BF82A-A657-48CC-B56B-8C339749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9390" y="6525344"/>
            <a:ext cx="512610" cy="287758"/>
          </a:xfrm>
        </p:spPr>
        <p:txBody>
          <a:bodyPr/>
          <a:lstStyle>
            <a:lvl1pPr>
              <a:defRPr b="1"/>
            </a:lvl1pPr>
          </a:lstStyle>
          <a:p>
            <a:fld id="{FDA66CEA-950D-4ED2-8031-E49FB3C8409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F1E8A90-373E-4095-A817-705F5CD9AAE7}"/>
              </a:ext>
            </a:extLst>
          </p:cNvPr>
          <p:cNvGrpSpPr/>
          <p:nvPr userDrawn="1"/>
        </p:nvGrpSpPr>
        <p:grpSpPr>
          <a:xfrm>
            <a:off x="246184" y="2132857"/>
            <a:ext cx="11828583" cy="4536231"/>
            <a:chOff x="302539" y="2132856"/>
            <a:chExt cx="9403435" cy="4536231"/>
          </a:xfrm>
        </p:grpSpPr>
        <p:sp>
          <p:nvSpPr>
            <p:cNvPr id="4" name="Oval 23">
              <a:extLst>
                <a:ext uri="{FF2B5EF4-FFF2-40B4-BE49-F238E27FC236}">
                  <a16:creationId xmlns:a16="http://schemas.microsoft.com/office/drawing/2014/main" id="{D89A30DF-5BFF-46F3-B206-098D2C8470E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2539" y="2132856"/>
              <a:ext cx="9403435" cy="4536231"/>
            </a:xfrm>
            <a:prstGeom prst="rect">
              <a:avLst/>
            </a:prstGeom>
            <a:gradFill>
              <a:gsLst>
                <a:gs pos="0">
                  <a:schemeClr val="bg1">
                    <a:lumMod val="87000"/>
                    <a:lumOff val="13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3175">
              <a:noFill/>
            </a:ln>
            <a:effectLst>
              <a:outerShdw blurRad="241300" dist="2540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4000"/>
                </a:lnSpc>
              </a:pPr>
              <a:endPara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endParaRPr>
            </a:p>
          </p:txBody>
        </p:sp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05E20572-627A-41BC-B8A8-4F4A681665EB}"/>
                </a:ext>
              </a:extLst>
            </p:cNvPr>
            <p:cNvSpPr/>
            <p:nvPr userDrawn="1"/>
          </p:nvSpPr>
          <p:spPr>
            <a:xfrm>
              <a:off x="312674" y="2132856"/>
              <a:ext cx="3082469" cy="4523524"/>
            </a:xfrm>
            <a:prstGeom prst="roundRect">
              <a:avLst>
                <a:gd name="adj" fmla="val 759"/>
              </a:avLst>
            </a:pr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>
              <a:outerShdw blurRad="241300" dist="254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0" rIns="72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4000"/>
                </a:lnSpc>
              </a:pPr>
              <a:endPara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endParaRPr>
            </a:p>
          </p:txBody>
        </p:sp>
      </p:grp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8E2BAC0-3262-41BA-B534-CEF81EF3C1A1}"/>
              </a:ext>
            </a:extLst>
          </p:cNvPr>
          <p:cNvCxnSpPr>
            <a:cxnSpLocks/>
          </p:cNvCxnSpPr>
          <p:nvPr userDrawn="1"/>
        </p:nvCxnSpPr>
        <p:spPr>
          <a:xfrm>
            <a:off x="246185" y="620713"/>
            <a:ext cx="100818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61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79193FD6-AFBB-46EF-A2C0-F1CE18B8C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185" y="116880"/>
            <a:ext cx="3368309" cy="431800"/>
          </a:xfrm>
        </p:spPr>
        <p:txBody>
          <a:bodyPr/>
          <a:lstStyle>
            <a:lvl1pPr algn="l">
              <a:defRPr sz="1050" b="1">
                <a:latin typeface="+mn-ea"/>
                <a:ea typeface="+mn-ea"/>
              </a:defRPr>
            </a:lvl1pPr>
          </a:lstStyle>
          <a:p>
            <a:r>
              <a:rPr lang="en-US" altLang="ko-KR" dirty="0"/>
              <a:t>INSERT MAIN INDEX</a:t>
            </a:r>
            <a:br>
              <a:rPr lang="en-US" altLang="ko-KR" dirty="0"/>
            </a:br>
            <a:r>
              <a:rPr lang="en-US" altLang="ko-KR" dirty="0"/>
              <a:t>ADSTOREPOST.COM</a:t>
            </a:r>
            <a:endParaRPr lang="ko-KR" altLang="en-US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51627133-8902-4F24-8CC3-F18D4EAAB698}"/>
              </a:ext>
            </a:extLst>
          </p:cNvPr>
          <p:cNvCxnSpPr>
            <a:cxnSpLocks/>
          </p:cNvCxnSpPr>
          <p:nvPr userDrawn="1"/>
        </p:nvCxnSpPr>
        <p:spPr>
          <a:xfrm>
            <a:off x="246185" y="620713"/>
            <a:ext cx="100818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80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88914"/>
            <a:ext cx="10972800" cy="36036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3429000"/>
            <a:ext cx="10972800" cy="269716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1679390" y="6570242"/>
            <a:ext cx="512610" cy="28775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900" spc="-60" baseline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DA66CEA-950D-4ED2-8031-E49FB3C8409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66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000" b="1" kern="1200" spc="-60" baseline="0">
          <a:ln>
            <a:solidFill>
              <a:schemeClr val="bg1">
                <a:alpha val="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 spc="-60" baseline="0">
          <a:ln>
            <a:solidFill>
              <a:schemeClr val="bg1">
                <a:alpha val="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1800" kern="1200" spc="-60" baseline="0">
          <a:ln>
            <a:solidFill>
              <a:schemeClr val="bg1">
                <a:alpha val="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600" kern="1200" spc="-60" baseline="0">
          <a:ln>
            <a:solidFill>
              <a:schemeClr val="bg1">
                <a:alpha val="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1400" kern="1200" spc="-60" baseline="0">
          <a:ln>
            <a:solidFill>
              <a:schemeClr val="bg1">
                <a:alpha val="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1400" kern="1200" spc="-60" baseline="0">
          <a:ln>
            <a:solidFill>
              <a:schemeClr val="bg1">
                <a:alpha val="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55" userDrawn="1">
          <p15:clr>
            <a:srgbClr val="F26B43"/>
          </p15:clr>
        </p15:guide>
        <p15:guide id="4" pos="7525" userDrawn="1">
          <p15:clr>
            <a:srgbClr val="F26B43"/>
          </p15:clr>
        </p15:guide>
        <p15:guide id="5" orient="horz" pos="119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orient="horz" pos="3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직사각형 48">
            <a:extLst>
              <a:ext uri="{FF2B5EF4-FFF2-40B4-BE49-F238E27FC236}">
                <a16:creationId xmlns:a16="http://schemas.microsoft.com/office/drawing/2014/main" id="{80AAEFC3-4A07-4F7F-9269-7945A3A91AC7}"/>
              </a:ext>
            </a:extLst>
          </p:cNvPr>
          <p:cNvSpPr/>
          <p:nvPr/>
        </p:nvSpPr>
        <p:spPr>
          <a:xfrm>
            <a:off x="1384296" y="1"/>
            <a:ext cx="9505950" cy="6480175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241300" dist="254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ko-KR" altLang="en-US" sz="110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C71873ED-3609-41EC-935D-DF10A200BAAE}"/>
              </a:ext>
            </a:extLst>
          </p:cNvPr>
          <p:cNvCxnSpPr>
            <a:cxnSpLocks/>
          </p:cNvCxnSpPr>
          <p:nvPr/>
        </p:nvCxnSpPr>
        <p:spPr>
          <a:xfrm flipH="1">
            <a:off x="2761348" y="188913"/>
            <a:ext cx="6645756" cy="648017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1440D304-6D8C-4BDE-B786-B22F4E5AB803}"/>
              </a:ext>
            </a:extLst>
          </p:cNvPr>
          <p:cNvSpPr/>
          <p:nvPr/>
        </p:nvSpPr>
        <p:spPr>
          <a:xfrm>
            <a:off x="3721101" y="1111362"/>
            <a:ext cx="4749800" cy="4621894"/>
          </a:xfrm>
          <a:prstGeom prst="rect">
            <a:avLst/>
          </a:prstGeom>
          <a:solidFill>
            <a:schemeClr val="tx1">
              <a:lumMod val="75000"/>
              <a:lumOff val="25000"/>
              <a:alpha val="9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57" name="Text Box 10">
            <a:extLst>
              <a:ext uri="{FF2B5EF4-FFF2-40B4-BE49-F238E27FC236}">
                <a16:creationId xmlns:a16="http://schemas.microsoft.com/office/drawing/2014/main" id="{002775C0-0877-4109-BEF9-83B4BDF2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101" y="5794135"/>
            <a:ext cx="1833488" cy="35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dist"/>
            <a:r>
              <a:rPr lang="ko-KR" altLang="en-US" sz="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+mj-ea"/>
                <a:ea typeface="+mj-ea"/>
                <a:cs typeface="+mj-cs"/>
              </a:rPr>
              <a:t>한국승강기안전공단</a:t>
            </a:r>
            <a:endParaRPr lang="en-US" altLang="ko-KR" sz="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58" name="Text Box 10">
            <a:extLst>
              <a:ext uri="{FF2B5EF4-FFF2-40B4-BE49-F238E27FC236}">
                <a16:creationId xmlns:a16="http://schemas.microsoft.com/office/drawing/2014/main" id="{05564E98-6ACD-45B4-8DCF-25D0FB3CB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177" y="5794135"/>
            <a:ext cx="790719" cy="35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dist"/>
            <a:r>
              <a:rPr lang="en-US" altLang="ko-KR" sz="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+mj-ea"/>
                <a:ea typeface="+mj-ea"/>
                <a:cs typeface="+mj-cs"/>
              </a:rPr>
              <a:t>2021. 09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936A3360-DA80-4DBD-A1C2-F417FCC00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799" y="2420888"/>
            <a:ext cx="418694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44000" tIns="0" rIns="180000" bIns="0" anchor="ctr">
            <a:noAutofit/>
          </a:bodyPr>
          <a:lstStyle/>
          <a:p>
            <a:r>
              <a:rPr lang="ko-KR" altLang="en-US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+mj-ea"/>
                <a:ea typeface="+mj-ea"/>
                <a:cs typeface="+mj-cs"/>
              </a:rPr>
              <a:t>㈜서광</a:t>
            </a:r>
            <a:endParaRPr lang="en-US" altLang="ko-KR" sz="2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+mj-ea"/>
              <a:ea typeface="+mj-ea"/>
              <a:cs typeface="+mj-cs"/>
            </a:endParaRPr>
          </a:p>
          <a:p>
            <a:r>
              <a:rPr lang="ko-KR" altLang="en-US" sz="28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+mj-ea"/>
                <a:ea typeface="+mj-ea"/>
                <a:cs typeface="+mj-cs"/>
              </a:rPr>
              <a:t>역주행</a:t>
            </a:r>
            <a:r>
              <a:rPr lang="ko-KR" altLang="en-US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+mj-ea"/>
                <a:ea typeface="+mj-ea"/>
                <a:cs typeface="+mj-cs"/>
              </a:rPr>
              <a:t> 방지장치</a:t>
            </a:r>
            <a:endParaRPr lang="en-US" altLang="ko-KR" sz="4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  <a:cs typeface="+mj-cs"/>
            </a:endParaRPr>
          </a:p>
          <a:p>
            <a:r>
              <a:rPr lang="ko-KR" altLang="en-US" sz="4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+mj-cs"/>
              </a:rPr>
              <a:t>높이 </a:t>
            </a:r>
            <a:r>
              <a:rPr lang="en-US" altLang="ko-KR" sz="4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+mj-cs"/>
              </a:rPr>
              <a:t>10M</a:t>
            </a:r>
            <a:r>
              <a:rPr lang="ko-KR" altLang="en-US" sz="4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+mj-cs"/>
              </a:rPr>
              <a:t>용</a:t>
            </a:r>
            <a:endParaRPr lang="en-US" altLang="ko-KR" sz="4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16FB9710-2ADD-4416-98AF-C12F0204881E}"/>
              </a:ext>
            </a:extLst>
          </p:cNvPr>
          <p:cNvSpPr/>
          <p:nvPr/>
        </p:nvSpPr>
        <p:spPr>
          <a:xfrm>
            <a:off x="4257018" y="4590776"/>
            <a:ext cx="134368" cy="134368"/>
          </a:xfrm>
          <a:prstGeom prst="ellipse">
            <a:avLst/>
          </a:prstGeom>
          <a:solidFill>
            <a:srgbClr val="DA5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>
              <a:latin typeface="+mj-ea"/>
              <a:ea typeface="+mj-ea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5A7A3C47-0D7E-4EA7-8AC6-71524F8EB560}"/>
              </a:ext>
            </a:extLst>
          </p:cNvPr>
          <p:cNvSpPr/>
          <p:nvPr/>
        </p:nvSpPr>
        <p:spPr>
          <a:xfrm>
            <a:off x="8237207" y="5506257"/>
            <a:ext cx="233689" cy="233689"/>
          </a:xfrm>
          <a:prstGeom prst="rect">
            <a:avLst/>
          </a:prstGeom>
          <a:solidFill>
            <a:srgbClr val="DA5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67891F9A-0B76-49BD-997F-12435C786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958" y="1556793"/>
            <a:ext cx="2821146" cy="35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dist"/>
            <a:r>
              <a:rPr lang="ko-KR" altLang="en-US" sz="8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+mj-cs"/>
              </a:rPr>
              <a:t>한국승강기안전공단</a:t>
            </a:r>
            <a:r>
              <a: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+mj-cs"/>
              </a:rPr>
              <a:t> 중소기업 기술개발 지원사업</a:t>
            </a:r>
            <a:endParaRPr lang="en-US" altLang="ko-KR" sz="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225A7461-0564-41D7-BCEF-056845C4D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672" y="4437113"/>
            <a:ext cx="4186944" cy="35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44000" tIns="0" rIns="180000" bIns="0" anchor="ctr">
            <a:noAutofit/>
          </a:bodyPr>
          <a:lstStyle/>
          <a:p>
            <a:r>
              <a:rPr lang="ko-KR" altLang="en-US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+mj-ea"/>
                <a:ea typeface="+mj-ea"/>
                <a:cs typeface="+mj-cs"/>
              </a:rPr>
              <a:t>기술개발 결과 발표</a:t>
            </a:r>
            <a:endParaRPr lang="en-US" altLang="ko-KR" sz="2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+mj-e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464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id="{B468B49E-604D-4A5C-B37C-A1218698D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253916"/>
              </p:ext>
            </p:extLst>
          </p:nvPr>
        </p:nvGraphicFramePr>
        <p:xfrm>
          <a:off x="1919536" y="1700808"/>
          <a:ext cx="8352929" cy="32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4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1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76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4414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14000"/>
                        </a:lnSpc>
                        <a:spcBef>
                          <a:spcPts val="95"/>
                        </a:spcBef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제조사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설치방법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문제점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1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A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사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j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기존 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Terminal</a:t>
                      </a:r>
                      <a:r>
                        <a:rPr lang="en-US" altLang="ko-KR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 Gear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에 가공부착 방식</a:t>
                      </a:r>
                      <a:endParaRPr lang="en-US" altLang="ko-KR" sz="1200" b="1" kern="1200" spc="-50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j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기계실에 </a:t>
                      </a:r>
                      <a:r>
                        <a:rPr lang="ko-KR" altLang="en-US" sz="1200" b="1" kern="1200" spc="-5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감속기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 및 브레이크 설치 필요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기계가공이 난이하고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 설치작업시간이 오래 걸린다</a:t>
                      </a:r>
                      <a:r>
                        <a:rPr lang="en-US" altLang="ko-KR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.</a:t>
                      </a:r>
                      <a:endParaRPr lang="en-US" altLang="ko-KR" sz="1200" b="1" kern="1200" spc="-50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j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                                                               (1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대</a:t>
                      </a:r>
                      <a:r>
                        <a:rPr lang="en-US" altLang="ko-KR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/1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일</a:t>
                      </a:r>
                      <a:r>
                        <a:rPr lang="en-US" altLang="ko-KR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)</a:t>
                      </a:r>
                      <a:endParaRPr lang="en-US" altLang="ko-KR" sz="1200" b="1" kern="1200" spc="-50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1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B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사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기존 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E/S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 메인 </a:t>
                      </a:r>
                      <a:r>
                        <a:rPr lang="ko-KR" altLang="en-US" sz="1200" b="1" kern="1200" spc="-50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구동축에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 구멍가공 후 설치</a:t>
                      </a:r>
                      <a:endParaRPr lang="en-US" altLang="ko-KR" sz="1200" b="1" kern="1200" spc="-50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반작용의 힘을 잡아주는 장치 고정 필요</a:t>
                      </a:r>
                      <a:endParaRPr lang="en-US" altLang="ko-KR" sz="1200" b="1" kern="1200" spc="-50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기계가공이 난이하고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 설치작업시간이 오래 걸린다</a:t>
                      </a:r>
                      <a:r>
                        <a:rPr lang="en-US" altLang="ko-KR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                                                               (1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대</a:t>
                      </a:r>
                      <a:r>
                        <a:rPr lang="en-US" altLang="ko-KR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/1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일</a:t>
                      </a:r>
                      <a:r>
                        <a:rPr lang="en-US" altLang="ko-KR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메인 구동축의 강도가 약해진다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.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971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C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j-cs"/>
                        </a:rPr>
                        <a:t>사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체인 장력조정 불가능</a:t>
                      </a:r>
                      <a:endParaRPr lang="en-US" altLang="ko-KR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브레이크의 수동조작 불가능</a:t>
                      </a:r>
                      <a:endParaRPr lang="en-US" altLang="ko-KR" sz="1200" b="1" kern="1200" spc="-50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체인 </a:t>
                      </a:r>
                      <a:r>
                        <a:rPr lang="ko-KR" altLang="en-US" sz="1200" b="1" kern="1200" spc="-5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쳐짐현상으로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 소음 및 이상작동 발생우려가 크다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설치가 어렵다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. (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장력조정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비상시 운전 불가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15480" y="5301209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FF0000"/>
                </a:solidFill>
                <a:latin typeface="+mj-lt"/>
              </a:rPr>
              <a:t>조립식 </a:t>
            </a:r>
            <a:r>
              <a:rPr lang="en-US" altLang="ko-KR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ko-KR" altLang="en-US" sz="3200" b="1" dirty="0">
                <a:solidFill>
                  <a:srgbClr val="FF0000"/>
                </a:solidFill>
                <a:latin typeface="+mj-lt"/>
              </a:rPr>
              <a:t> 호환성 </a:t>
            </a:r>
            <a:r>
              <a:rPr lang="en-US" altLang="ko-KR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ko-KR" alt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ko-KR" altLang="en-US" sz="3200" b="1" dirty="0" err="1">
                <a:solidFill>
                  <a:srgbClr val="FF0000"/>
                </a:solidFill>
                <a:latin typeface="+mj-lt"/>
              </a:rPr>
              <a:t>무부하</a:t>
            </a:r>
            <a:r>
              <a:rPr lang="ko-KR" alt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ko-KR" sz="3200" b="1" dirty="0">
                <a:solidFill>
                  <a:srgbClr val="FF0000"/>
                </a:solidFill>
                <a:latin typeface="맑은 고딕"/>
                <a:ea typeface="맑은 고딕"/>
              </a:rPr>
              <a:t>•</a:t>
            </a:r>
            <a:r>
              <a:rPr lang="ko-KR" altLang="en-US" sz="3200" b="1" dirty="0">
                <a:solidFill>
                  <a:srgbClr val="FF0000"/>
                </a:solidFill>
              </a:rPr>
              <a:t> </a:t>
            </a:r>
            <a:r>
              <a:rPr lang="ko-KR" altLang="en-US" sz="3200" b="1" dirty="0" err="1">
                <a:solidFill>
                  <a:srgbClr val="FF0000"/>
                </a:solidFill>
              </a:rPr>
              <a:t>무변형</a:t>
            </a:r>
            <a:r>
              <a:rPr lang="ko-KR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ko-KR" sz="3200" b="1" dirty="0">
                <a:solidFill>
                  <a:srgbClr val="FF0000"/>
                </a:solidFill>
              </a:rPr>
              <a:t>/ </a:t>
            </a:r>
            <a:r>
              <a:rPr lang="ko-KR" altLang="en-US" sz="3200" b="1" dirty="0">
                <a:solidFill>
                  <a:srgbClr val="FF0000"/>
                </a:solidFill>
              </a:rPr>
              <a:t>수동개방</a:t>
            </a:r>
            <a:endParaRPr lang="ko-KR" alt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B5F0DD-277E-4287-BCCF-28B2DE4B627D}"/>
              </a:ext>
            </a:extLst>
          </p:cNvPr>
          <p:cNvSpPr txBox="1"/>
          <p:nvPr/>
        </p:nvSpPr>
        <p:spPr>
          <a:xfrm>
            <a:off x="2311570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기존 제품의 문제점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23165-02C8-48C2-95FD-75AD08C193A1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3.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필 요 성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16D707D0-B7D1-49FC-81DD-52A032106F39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제목 1">
            <a:extLst>
              <a:ext uri="{FF2B5EF4-FFF2-40B4-BE49-F238E27FC236}">
                <a16:creationId xmlns:a16="http://schemas.microsoft.com/office/drawing/2014/main" id="{1390F4D6-AEAC-4789-8923-896293CE6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5842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311570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1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- 2D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설계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7EDA14C-DFE6-4B8F-B544-13D682B912D7}"/>
              </a:ext>
            </a:extLst>
          </p:cNvPr>
          <p:cNvSpPr txBox="1"/>
          <p:nvPr/>
        </p:nvSpPr>
        <p:spPr>
          <a:xfrm>
            <a:off x="8112224" y="584765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 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설계 완료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869CD24-4F27-456F-BD3D-26A0CA157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358" y="1700808"/>
            <a:ext cx="2951139" cy="239637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E97F515-F5CC-4126-835C-BADBC6633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56" y="4077073"/>
            <a:ext cx="2951140" cy="160711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3EC68D8-4310-4461-9B66-DB5638D51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4" y="1700809"/>
            <a:ext cx="2818934" cy="200392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DAA151-09CE-4CF8-9668-57F74C6EA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089" y="4149080"/>
            <a:ext cx="2825248" cy="200392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6CB1A26-9F3C-4A6E-9128-774A9EC71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196" y="1700809"/>
            <a:ext cx="2825957" cy="20028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7CCF70E-845D-4496-8D6F-E9E67662A5A3}"/>
              </a:ext>
            </a:extLst>
          </p:cNvPr>
          <p:cNvSpPr txBox="1"/>
          <p:nvPr/>
        </p:nvSpPr>
        <p:spPr>
          <a:xfrm>
            <a:off x="1960851" y="3703650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보조브레이크 전체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ASY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B4B394-05F2-492C-91E7-6D142A3BFA6A}"/>
              </a:ext>
            </a:extLst>
          </p:cNvPr>
          <p:cNvSpPr txBox="1"/>
          <p:nvPr/>
        </p:nvSpPr>
        <p:spPr>
          <a:xfrm>
            <a:off x="1969869" y="6140255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브레이크 설계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A9C317-C171-44D8-8C0D-26F1718C904F}"/>
              </a:ext>
            </a:extLst>
          </p:cNvPr>
          <p:cNvSpPr txBox="1"/>
          <p:nvPr/>
        </p:nvSpPr>
        <p:spPr>
          <a:xfrm>
            <a:off x="4971053" y="3683905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감속기 설계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1" name="제목 1">
            <a:extLst>
              <a:ext uri="{FF2B5EF4-FFF2-40B4-BE49-F238E27FC236}">
                <a16:creationId xmlns:a16="http://schemas.microsoft.com/office/drawing/2014/main" id="{BA63B3B4-9BE1-4F42-B09A-F1483934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36430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311570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1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- 3D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모델링 및 설계 타당성 검사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85D066E2-2EEB-4BFE-8EAA-A70D80BF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53" y="1772816"/>
            <a:ext cx="2595337" cy="1944191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530EC8A-F4EB-41E0-8B2C-DE594FAEE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362" y="1772816"/>
            <a:ext cx="6918175" cy="3600400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A2E1DE-66A1-4D02-A676-CF4968064283}"/>
              </a:ext>
            </a:extLst>
          </p:cNvPr>
          <p:cNvSpPr txBox="1"/>
          <p:nvPr/>
        </p:nvSpPr>
        <p:spPr>
          <a:xfrm>
            <a:off x="1564461" y="3717007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D6785B7-3BA1-486A-8509-B5B97A2FB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465" y="4077073"/>
            <a:ext cx="2595337" cy="1944197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0EE4BA-7616-4DEA-9982-12CB4A316A59}"/>
              </a:ext>
            </a:extLst>
          </p:cNvPr>
          <p:cNvSpPr txBox="1"/>
          <p:nvPr/>
        </p:nvSpPr>
        <p:spPr>
          <a:xfrm>
            <a:off x="1532341" y="6021410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설계 타당성 검사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9CA03F-25DE-4664-9854-2CA04FBCAEA7}"/>
              </a:ext>
            </a:extLst>
          </p:cNvPr>
          <p:cNvSpPr txBox="1"/>
          <p:nvPr/>
        </p:nvSpPr>
        <p:spPr>
          <a:xfrm>
            <a:off x="6300014" y="5373217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부품 단위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3C5E38-C775-4F75-96AF-6E988961FE13}"/>
              </a:ext>
            </a:extLst>
          </p:cNvPr>
          <p:cNvSpPr txBox="1"/>
          <p:nvPr/>
        </p:nvSpPr>
        <p:spPr>
          <a:xfrm>
            <a:off x="8040216" y="5847656"/>
            <a:ext cx="259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 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 완료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8" name="제목 1">
            <a:extLst>
              <a:ext uri="{FF2B5EF4-FFF2-40B4-BE49-F238E27FC236}">
                <a16:creationId xmlns:a16="http://schemas.microsoft.com/office/drawing/2014/main" id="{6865E8BE-8BA9-468B-81DD-F1BDE5E4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1260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311570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1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–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브레이크 및 감속기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A2E1DE-66A1-4D02-A676-CF4968064283}"/>
              </a:ext>
            </a:extLst>
          </p:cNvPr>
          <p:cNvSpPr txBox="1"/>
          <p:nvPr/>
        </p:nvSpPr>
        <p:spPr>
          <a:xfrm>
            <a:off x="1960418" y="338495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브레이크 제작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0EE4BA-7616-4DEA-9982-12CB4A316A59}"/>
              </a:ext>
            </a:extLst>
          </p:cNvPr>
          <p:cNvSpPr txBox="1"/>
          <p:nvPr/>
        </p:nvSpPr>
        <p:spPr>
          <a:xfrm>
            <a:off x="4637582" y="338495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브레이크 토크 측정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3C5E38-C775-4F75-96AF-6E988961FE13}"/>
              </a:ext>
            </a:extLst>
          </p:cNvPr>
          <p:cNvSpPr txBox="1"/>
          <p:nvPr/>
        </p:nvSpPr>
        <p:spPr>
          <a:xfrm>
            <a:off x="7522712" y="6165305"/>
            <a:ext cx="259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견품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확보 완료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3960A74-87AA-4E60-9BA4-4EC772FEE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51"/>
          <a:stretch/>
        </p:blipFill>
        <p:spPr>
          <a:xfrm>
            <a:off x="2104434" y="1844825"/>
            <a:ext cx="1767310" cy="1536848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7CD724B-C229-4A2B-AEB5-8441CD64D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407" y="1844824"/>
            <a:ext cx="2057106" cy="1536850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AAA61F-476C-4468-946E-29DC5797382F}"/>
              </a:ext>
            </a:extLst>
          </p:cNvPr>
          <p:cNvSpPr txBox="1"/>
          <p:nvPr/>
        </p:nvSpPr>
        <p:spPr>
          <a:xfrm>
            <a:off x="7709719" y="338495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브레이크 </a:t>
            </a:r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견품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확보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76" t="3420" r="17503" b="16184"/>
          <a:stretch/>
        </p:blipFill>
        <p:spPr>
          <a:xfrm rot="16200000">
            <a:off x="8021417" y="1346118"/>
            <a:ext cx="1536847" cy="2534257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383A096-453F-4B0E-92FA-BC4F71FE9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434" y="4039403"/>
            <a:ext cx="1767310" cy="1549838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31CFD1-9BFF-4FEA-A0B1-92136AA43DCA}"/>
              </a:ext>
            </a:extLst>
          </p:cNvPr>
          <p:cNvSpPr txBox="1"/>
          <p:nvPr/>
        </p:nvSpPr>
        <p:spPr>
          <a:xfrm>
            <a:off x="1907969" y="558924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감속기 구조해석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18D9604-61E5-4BBB-92E8-2A073F70D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407" y="4039403"/>
            <a:ext cx="2057106" cy="1549838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F22446-0FA4-4E6C-8AE3-E5200F78E0C6}"/>
              </a:ext>
            </a:extLst>
          </p:cNvPr>
          <p:cNvSpPr txBox="1"/>
          <p:nvPr/>
        </p:nvSpPr>
        <p:spPr>
          <a:xfrm>
            <a:off x="4655840" y="558924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감속기 치수 측정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8CB2AA5-B3D8-47C4-BDE1-DFB243300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2711" y="4039403"/>
            <a:ext cx="2534256" cy="1549838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C072239-F806-4C80-AC13-A6B8F8641F17}"/>
              </a:ext>
            </a:extLst>
          </p:cNvPr>
          <p:cNvSpPr txBox="1"/>
          <p:nvPr/>
        </p:nvSpPr>
        <p:spPr>
          <a:xfrm>
            <a:off x="7710438" y="5569497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감속기 </a:t>
            </a:r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견품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확보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E1D54F-B81D-4ED0-86E6-7BB5F6A8E4EF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23D63610-5DC4-4634-B98B-EA4A05986872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제목 1">
            <a:extLst>
              <a:ext uri="{FF2B5EF4-FFF2-40B4-BE49-F238E27FC236}">
                <a16:creationId xmlns:a16="http://schemas.microsoft.com/office/drawing/2014/main" id="{4BCDE178-2C86-4DD6-9152-8D4D5A3F4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19147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1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–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안전제어 시스템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4A2E1DE-66A1-4D02-A676-CF4968064283}"/>
              </a:ext>
            </a:extLst>
          </p:cNvPr>
          <p:cNvSpPr txBox="1"/>
          <p:nvPr/>
        </p:nvSpPr>
        <p:spPr>
          <a:xfrm>
            <a:off x="2137084" y="3384957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회로도 설계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0EE4BA-7616-4DEA-9982-12CB4A316A59}"/>
              </a:ext>
            </a:extLst>
          </p:cNvPr>
          <p:cNvSpPr txBox="1"/>
          <p:nvPr/>
        </p:nvSpPr>
        <p:spPr>
          <a:xfrm>
            <a:off x="4945396" y="3371909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안전제어 기판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3C5E38-C775-4F75-96AF-6E988961FE13}"/>
              </a:ext>
            </a:extLst>
          </p:cNvPr>
          <p:cNvSpPr txBox="1"/>
          <p:nvPr/>
        </p:nvSpPr>
        <p:spPr>
          <a:xfrm>
            <a:off x="7632289" y="5091278"/>
            <a:ext cx="259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차년도 개발 내용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AA61F-476C-4468-946E-29DC5797382F}"/>
              </a:ext>
            </a:extLst>
          </p:cNvPr>
          <p:cNvSpPr txBox="1"/>
          <p:nvPr/>
        </p:nvSpPr>
        <p:spPr>
          <a:xfrm>
            <a:off x="7886385" y="3384957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오실로스코프 작동검사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3D8EA1C-355B-4979-8739-01231B18C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522" y="1759445"/>
            <a:ext cx="2281135" cy="161618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1B96A07-33FD-49EA-BE2E-A736F4889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681" y="1755728"/>
            <a:ext cx="2371861" cy="1616181"/>
          </a:xfrm>
          <a:prstGeom prst="rect">
            <a:avLst/>
          </a:prstGeom>
        </p:spPr>
      </p:pic>
      <p:pic>
        <p:nvPicPr>
          <p:cNvPr id="24" name="Picture 0">
            <a:extLst>
              <a:ext uri="{FF2B5EF4-FFF2-40B4-BE49-F238E27FC236}">
                <a16:creationId xmlns:a16="http://schemas.microsoft.com/office/drawing/2014/main" id="{2D469044-3989-4F55-8D6B-13ECDA1E8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131" y="1755728"/>
            <a:ext cx="2519934" cy="1619885"/>
          </a:xfrm>
          <a:prstGeom prst="rect">
            <a:avLst/>
          </a:prstGeom>
          <a:noFill/>
          <a:ln>
            <a:solidFill>
              <a:srgbClr val="1D1D1B"/>
            </a:solidFill>
          </a:ln>
          <a:effectLst/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1471212-E3AB-477B-AC47-45954C3F4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01147" y="3602433"/>
            <a:ext cx="1619885" cy="2281135"/>
          </a:xfrm>
          <a:prstGeom prst="rect">
            <a:avLst/>
          </a:prstGeom>
          <a:noFill/>
          <a:ln>
            <a:solidFill>
              <a:srgbClr val="1D1D1B"/>
            </a:solidFill>
          </a:ln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35C99C2-135A-416A-99B2-0AFEDE9ABD38}"/>
              </a:ext>
            </a:extLst>
          </p:cNvPr>
          <p:cNvSpPr txBox="1"/>
          <p:nvPr/>
        </p:nvSpPr>
        <p:spPr>
          <a:xfrm>
            <a:off x="2130968" y="5539879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제어반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견품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확보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8" name="제목 1">
            <a:extLst>
              <a:ext uri="{FF2B5EF4-FFF2-40B4-BE49-F238E27FC236}">
                <a16:creationId xmlns:a16="http://schemas.microsoft.com/office/drawing/2014/main" id="{D23B5F07-95AE-440F-8108-BE8E7C40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422684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- 2D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설계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96816D27-D559-4658-8F27-89C506318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1528250"/>
            <a:ext cx="3322608" cy="459358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2AF2AD1-1E0D-4E0C-B82C-8C7D70BA9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340" y="1528251"/>
            <a:ext cx="3146204" cy="17567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A673317-3FC8-4787-B7B3-817EE98F0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465" y="1528252"/>
            <a:ext cx="3085863" cy="218878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1854F60-D752-4117-9E94-3ED44C724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464" y="3933057"/>
            <a:ext cx="3084860" cy="2188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C7E856-578F-4087-ABA8-E4CAC87B3C18}"/>
              </a:ext>
            </a:extLst>
          </p:cNvPr>
          <p:cNvSpPr txBox="1"/>
          <p:nvPr/>
        </p:nvSpPr>
        <p:spPr>
          <a:xfrm>
            <a:off x="8040216" y="5631632"/>
            <a:ext cx="259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 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설계 전면 수정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EEDA6718-87AD-4240-AE61-DDD74E0E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22257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- 3D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모델링 및 설계 타당성 검사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4A2E1DE-66A1-4D02-A676-CF4968064283}"/>
              </a:ext>
            </a:extLst>
          </p:cNvPr>
          <p:cNvSpPr txBox="1"/>
          <p:nvPr/>
        </p:nvSpPr>
        <p:spPr>
          <a:xfrm>
            <a:off x="2275562" y="378416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0EE4BA-7616-4DEA-9982-12CB4A316A59}"/>
              </a:ext>
            </a:extLst>
          </p:cNvPr>
          <p:cNvSpPr txBox="1"/>
          <p:nvPr/>
        </p:nvSpPr>
        <p:spPr>
          <a:xfrm>
            <a:off x="2243442" y="621756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설계 타당성 검사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9CA03F-25DE-4664-9854-2CA04FBCAEA7}"/>
              </a:ext>
            </a:extLst>
          </p:cNvPr>
          <p:cNvSpPr txBox="1"/>
          <p:nvPr/>
        </p:nvSpPr>
        <p:spPr>
          <a:xfrm>
            <a:off x="7864698" y="536977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부품 단위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3C5E38-C775-4F75-96AF-6E988961FE13}"/>
              </a:ext>
            </a:extLst>
          </p:cNvPr>
          <p:cNvSpPr txBox="1"/>
          <p:nvPr/>
        </p:nvSpPr>
        <p:spPr>
          <a:xfrm>
            <a:off x="7680177" y="5641012"/>
            <a:ext cx="259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 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 완료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6EA76DE-D8C3-43EA-8FF3-6B1421317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223" y="1628801"/>
            <a:ext cx="2505703" cy="2099315"/>
          </a:xfrm>
          <a:prstGeom prst="rect">
            <a:avLst/>
          </a:prstGeom>
          <a:noFill/>
          <a:ln>
            <a:solidFill>
              <a:srgbClr val="1D1D1B"/>
            </a:solidFill>
          </a:ln>
          <a:effectLst/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CEA546DF-68B9-4983-9F46-1D71AB21F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4132560"/>
            <a:ext cx="2505703" cy="2099315"/>
          </a:xfrm>
          <a:prstGeom prst="rect">
            <a:avLst/>
          </a:prstGeom>
          <a:noFill/>
          <a:ln>
            <a:solidFill>
              <a:srgbClr val="1D1D1B"/>
            </a:solidFill>
          </a:ln>
          <a:effectLst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59D9024-D2DE-4157-9E3D-667942FD7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880" y="1612183"/>
            <a:ext cx="2374524" cy="352119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E8B841D-3990-4F5F-9E82-93BE31774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686" y="1608416"/>
            <a:ext cx="2367260" cy="351042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118F935-0867-48A7-A4B0-7C5FB00AA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470" y="5133380"/>
            <a:ext cx="2374524" cy="88790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BA686FD-C9E4-41A0-94AF-514887207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9497" y="1905489"/>
            <a:ext cx="4346921" cy="3618172"/>
          </a:xfrm>
          <a:prstGeom prst="rect">
            <a:avLst/>
          </a:prstGeom>
          <a:ln>
            <a:solidFill>
              <a:srgbClr val="1D1D1B"/>
            </a:solidFill>
          </a:ln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8C74445-9BEF-4577-8BF5-12C2B7AA383E}"/>
              </a:ext>
            </a:extLst>
          </p:cNvPr>
          <p:cNvCxnSpPr>
            <a:cxnSpLocks/>
          </p:cNvCxnSpPr>
          <p:nvPr/>
        </p:nvCxnSpPr>
        <p:spPr>
          <a:xfrm>
            <a:off x="1674128" y="3429001"/>
            <a:ext cx="1831614" cy="104279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6AC99250-78EB-43B8-8E1B-8B2B0655F62E}"/>
              </a:ext>
            </a:extLst>
          </p:cNvPr>
          <p:cNvCxnSpPr>
            <a:cxnSpLocks/>
          </p:cNvCxnSpPr>
          <p:nvPr/>
        </p:nvCxnSpPr>
        <p:spPr>
          <a:xfrm>
            <a:off x="2711625" y="2708920"/>
            <a:ext cx="1793983" cy="1059816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BC4E76F6-78FA-4E65-84DA-5C4BC1A52B1B}"/>
              </a:ext>
            </a:extLst>
          </p:cNvPr>
          <p:cNvCxnSpPr>
            <a:cxnSpLocks/>
          </p:cNvCxnSpPr>
          <p:nvPr/>
        </p:nvCxnSpPr>
        <p:spPr>
          <a:xfrm flipV="1">
            <a:off x="1775520" y="2065162"/>
            <a:ext cx="2994952" cy="178466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47683F67-C577-4687-BD13-3820A7D30BA2}"/>
              </a:ext>
            </a:extLst>
          </p:cNvPr>
          <p:cNvCxnSpPr>
            <a:cxnSpLocks/>
          </p:cNvCxnSpPr>
          <p:nvPr/>
        </p:nvCxnSpPr>
        <p:spPr>
          <a:xfrm flipV="1">
            <a:off x="2480244" y="2527459"/>
            <a:ext cx="2994952" cy="178466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그림 38">
            <a:extLst>
              <a:ext uri="{FF2B5EF4-FFF2-40B4-BE49-F238E27FC236}">
                <a16:creationId xmlns:a16="http://schemas.microsoft.com/office/drawing/2014/main" id="{9B44346B-3654-48F1-A7B9-C9BE09E06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747" y="1892053"/>
            <a:ext cx="4393814" cy="3631608"/>
          </a:xfrm>
          <a:prstGeom prst="rect">
            <a:avLst/>
          </a:prstGeom>
          <a:ln>
            <a:solidFill>
              <a:srgbClr val="1D1D1B"/>
            </a:solidFill>
          </a:ln>
        </p:spPr>
      </p:pic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4C4B9469-E72E-4E68-9DEF-2CAEEA38BF6B}"/>
              </a:ext>
            </a:extLst>
          </p:cNvPr>
          <p:cNvCxnSpPr>
            <a:cxnSpLocks/>
          </p:cNvCxnSpPr>
          <p:nvPr/>
        </p:nvCxnSpPr>
        <p:spPr>
          <a:xfrm>
            <a:off x="6638252" y="3263186"/>
            <a:ext cx="2266061" cy="1317942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70AD36C3-81DC-4478-8D52-D74D6C5F3EE2}"/>
              </a:ext>
            </a:extLst>
          </p:cNvPr>
          <p:cNvCxnSpPr>
            <a:cxnSpLocks/>
          </p:cNvCxnSpPr>
          <p:nvPr/>
        </p:nvCxnSpPr>
        <p:spPr>
          <a:xfrm>
            <a:off x="7714896" y="2621637"/>
            <a:ext cx="2122362" cy="130335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9E1334E4-68BF-4B85-95E0-82721786CFA8}"/>
              </a:ext>
            </a:extLst>
          </p:cNvPr>
          <p:cNvCxnSpPr>
            <a:cxnSpLocks/>
          </p:cNvCxnSpPr>
          <p:nvPr/>
        </p:nvCxnSpPr>
        <p:spPr>
          <a:xfrm flipV="1">
            <a:off x="6729134" y="2348881"/>
            <a:ext cx="2103170" cy="144997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039B9FC0-E02A-4235-9092-0000A87DE661}"/>
              </a:ext>
            </a:extLst>
          </p:cNvPr>
          <p:cNvCxnSpPr>
            <a:cxnSpLocks/>
          </p:cNvCxnSpPr>
          <p:nvPr/>
        </p:nvCxnSpPr>
        <p:spPr>
          <a:xfrm flipV="1">
            <a:off x="7309212" y="2780929"/>
            <a:ext cx="2027148" cy="1407303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FE9B5EC0-406B-49DC-9DF6-98F7291027BD}"/>
              </a:ext>
            </a:extLst>
          </p:cNvPr>
          <p:cNvCxnSpPr>
            <a:cxnSpLocks/>
          </p:cNvCxnSpPr>
          <p:nvPr/>
        </p:nvCxnSpPr>
        <p:spPr>
          <a:xfrm flipV="1">
            <a:off x="7929505" y="3202610"/>
            <a:ext cx="1950162" cy="1310265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8" name="그림 37">
            <a:extLst>
              <a:ext uri="{FF2B5EF4-FFF2-40B4-BE49-F238E27FC236}">
                <a16:creationId xmlns:a16="http://schemas.microsoft.com/office/drawing/2014/main" id="{B1E6E0BD-EB28-4640-8AF1-F86A7F4F5F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536"/>
          <a:stretch/>
        </p:blipFill>
        <p:spPr>
          <a:xfrm>
            <a:off x="5023470" y="6093296"/>
            <a:ext cx="5100476" cy="648072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CB5B2DA5-4554-4974-80E0-D6274507AA76}"/>
              </a:ext>
            </a:extLst>
          </p:cNvPr>
          <p:cNvSpPr/>
          <p:nvPr/>
        </p:nvSpPr>
        <p:spPr>
          <a:xfrm>
            <a:off x="9593886" y="6098274"/>
            <a:ext cx="530060" cy="643095"/>
          </a:xfrm>
          <a:prstGeom prst="rect">
            <a:avLst/>
          </a:prstGeom>
          <a:noFill/>
          <a:ln>
            <a:solidFill>
              <a:srgbClr val="DE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제목 1">
            <a:extLst>
              <a:ext uri="{FF2B5EF4-FFF2-40B4-BE49-F238E27FC236}">
                <a16:creationId xmlns:a16="http://schemas.microsoft.com/office/drawing/2014/main" id="{E98FF5BE-CB9C-463B-B8FD-5A1FB61ED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  <p:sp>
        <p:nvSpPr>
          <p:cNvPr id="47" name="화살표: 오른쪽 46">
            <a:extLst>
              <a:ext uri="{FF2B5EF4-FFF2-40B4-BE49-F238E27FC236}">
                <a16:creationId xmlns:a16="http://schemas.microsoft.com/office/drawing/2014/main" id="{DCB8C1A9-96EE-4303-A5E5-47D904763720}"/>
              </a:ext>
            </a:extLst>
          </p:cNvPr>
          <p:cNvSpPr/>
          <p:nvPr/>
        </p:nvSpPr>
        <p:spPr>
          <a:xfrm rot="19554324">
            <a:off x="3501031" y="4651208"/>
            <a:ext cx="563303" cy="2083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화살표: 오른쪽 47">
            <a:extLst>
              <a:ext uri="{FF2B5EF4-FFF2-40B4-BE49-F238E27FC236}">
                <a16:creationId xmlns:a16="http://schemas.microsoft.com/office/drawing/2014/main" id="{3B857D6B-ED49-4676-87DD-933C1B1FB474}"/>
              </a:ext>
            </a:extLst>
          </p:cNvPr>
          <p:cNvSpPr/>
          <p:nvPr/>
        </p:nvSpPr>
        <p:spPr>
          <a:xfrm rot="8738732">
            <a:off x="4189238" y="4227961"/>
            <a:ext cx="541261" cy="2083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70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0" grpId="0" animBg="1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- 3D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모델링 및 설계 타당성 검사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4A2E1DE-66A1-4D02-A676-CF4968064283}"/>
              </a:ext>
            </a:extLst>
          </p:cNvPr>
          <p:cNvSpPr txBox="1"/>
          <p:nvPr/>
        </p:nvSpPr>
        <p:spPr>
          <a:xfrm>
            <a:off x="2275562" y="378416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0EE4BA-7616-4DEA-9982-12CB4A316A59}"/>
              </a:ext>
            </a:extLst>
          </p:cNvPr>
          <p:cNvSpPr txBox="1"/>
          <p:nvPr/>
        </p:nvSpPr>
        <p:spPr>
          <a:xfrm>
            <a:off x="2243442" y="621756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설계 타당성 검사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9CA03F-25DE-4664-9854-2CA04FBCAEA7}"/>
              </a:ext>
            </a:extLst>
          </p:cNvPr>
          <p:cNvSpPr txBox="1"/>
          <p:nvPr/>
        </p:nvSpPr>
        <p:spPr>
          <a:xfrm>
            <a:off x="7864698" y="536977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부품 단위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3C5E38-C775-4F75-96AF-6E988961FE13}"/>
              </a:ext>
            </a:extLst>
          </p:cNvPr>
          <p:cNvSpPr txBox="1"/>
          <p:nvPr/>
        </p:nvSpPr>
        <p:spPr>
          <a:xfrm>
            <a:off x="7680177" y="5641012"/>
            <a:ext cx="259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 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 완료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6EA76DE-D8C3-43EA-8FF3-6B1421317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223" y="1628801"/>
            <a:ext cx="2505703" cy="2099315"/>
          </a:xfrm>
          <a:prstGeom prst="rect">
            <a:avLst/>
          </a:prstGeom>
          <a:noFill/>
          <a:ln>
            <a:solidFill>
              <a:srgbClr val="1D1D1B"/>
            </a:solidFill>
          </a:ln>
          <a:effectLst/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CEA546DF-68B9-4983-9F46-1D71AB21F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4132560"/>
            <a:ext cx="2505703" cy="2099315"/>
          </a:xfrm>
          <a:prstGeom prst="rect">
            <a:avLst/>
          </a:prstGeom>
          <a:noFill/>
          <a:ln>
            <a:solidFill>
              <a:srgbClr val="1D1D1B"/>
            </a:solidFill>
          </a:ln>
          <a:effectLst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59D9024-D2DE-4157-9E3D-667942FD7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880" y="1612183"/>
            <a:ext cx="2374524" cy="352119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E8B841D-3990-4F5F-9E82-93BE31774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686" y="1608416"/>
            <a:ext cx="2367260" cy="351042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118F935-0867-48A7-A4B0-7C5FB00AA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470" y="5133380"/>
            <a:ext cx="2374524" cy="88790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BA686FD-C9E4-41A0-94AF-514887207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9497" y="1905489"/>
            <a:ext cx="4346921" cy="3618172"/>
          </a:xfrm>
          <a:prstGeom prst="rect">
            <a:avLst/>
          </a:prstGeom>
          <a:ln>
            <a:solidFill>
              <a:srgbClr val="1D1D1B"/>
            </a:solidFill>
          </a:ln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B8C74445-9BEF-4577-8BF5-12C2B7AA383E}"/>
              </a:ext>
            </a:extLst>
          </p:cNvPr>
          <p:cNvCxnSpPr>
            <a:cxnSpLocks/>
          </p:cNvCxnSpPr>
          <p:nvPr/>
        </p:nvCxnSpPr>
        <p:spPr>
          <a:xfrm>
            <a:off x="1746136" y="3625996"/>
            <a:ext cx="2045608" cy="8831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6AC99250-78EB-43B8-8E1B-8B2B0655F62E}"/>
              </a:ext>
            </a:extLst>
          </p:cNvPr>
          <p:cNvCxnSpPr>
            <a:cxnSpLocks/>
          </p:cNvCxnSpPr>
          <p:nvPr/>
        </p:nvCxnSpPr>
        <p:spPr>
          <a:xfrm>
            <a:off x="2711625" y="2708920"/>
            <a:ext cx="1466037" cy="129614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BC4E76F6-78FA-4E65-84DA-5C4BC1A52B1B}"/>
              </a:ext>
            </a:extLst>
          </p:cNvPr>
          <p:cNvCxnSpPr>
            <a:cxnSpLocks/>
          </p:cNvCxnSpPr>
          <p:nvPr/>
        </p:nvCxnSpPr>
        <p:spPr>
          <a:xfrm flipV="1">
            <a:off x="1775520" y="2065162"/>
            <a:ext cx="2994952" cy="178466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47683F67-C577-4687-BD13-3820A7D30BA2}"/>
              </a:ext>
            </a:extLst>
          </p:cNvPr>
          <p:cNvCxnSpPr>
            <a:cxnSpLocks/>
          </p:cNvCxnSpPr>
          <p:nvPr/>
        </p:nvCxnSpPr>
        <p:spPr>
          <a:xfrm flipV="1">
            <a:off x="2480244" y="2527459"/>
            <a:ext cx="2994952" cy="178466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그림 38">
            <a:extLst>
              <a:ext uri="{FF2B5EF4-FFF2-40B4-BE49-F238E27FC236}">
                <a16:creationId xmlns:a16="http://schemas.microsoft.com/office/drawing/2014/main" id="{9B44346B-3654-48F1-A7B9-C9BE09E06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747" y="1892053"/>
            <a:ext cx="4393814" cy="3631608"/>
          </a:xfrm>
          <a:prstGeom prst="rect">
            <a:avLst/>
          </a:prstGeom>
          <a:ln>
            <a:solidFill>
              <a:srgbClr val="1D1D1B"/>
            </a:solidFill>
          </a:ln>
        </p:spPr>
      </p:pic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4C4B9469-E72E-4E68-9DEF-2CAEEA38BF6B}"/>
              </a:ext>
            </a:extLst>
          </p:cNvPr>
          <p:cNvCxnSpPr>
            <a:cxnSpLocks/>
          </p:cNvCxnSpPr>
          <p:nvPr/>
        </p:nvCxnSpPr>
        <p:spPr>
          <a:xfrm>
            <a:off x="6638252" y="3263186"/>
            <a:ext cx="2266061" cy="1317942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70AD36C3-81DC-4478-8D52-D74D6C5F3EE2}"/>
              </a:ext>
            </a:extLst>
          </p:cNvPr>
          <p:cNvCxnSpPr>
            <a:cxnSpLocks/>
          </p:cNvCxnSpPr>
          <p:nvPr/>
        </p:nvCxnSpPr>
        <p:spPr>
          <a:xfrm>
            <a:off x="7714896" y="2621637"/>
            <a:ext cx="2122362" cy="130335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9E1334E4-68BF-4B85-95E0-82721786CFA8}"/>
              </a:ext>
            </a:extLst>
          </p:cNvPr>
          <p:cNvCxnSpPr>
            <a:cxnSpLocks/>
          </p:cNvCxnSpPr>
          <p:nvPr/>
        </p:nvCxnSpPr>
        <p:spPr>
          <a:xfrm flipV="1">
            <a:off x="6729134" y="2348881"/>
            <a:ext cx="2103170" cy="144997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039B9FC0-E02A-4235-9092-0000A87DE661}"/>
              </a:ext>
            </a:extLst>
          </p:cNvPr>
          <p:cNvCxnSpPr>
            <a:cxnSpLocks/>
          </p:cNvCxnSpPr>
          <p:nvPr/>
        </p:nvCxnSpPr>
        <p:spPr>
          <a:xfrm flipV="1">
            <a:off x="7309212" y="2780929"/>
            <a:ext cx="2027148" cy="1407303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FE9B5EC0-406B-49DC-9DF6-98F7291027BD}"/>
              </a:ext>
            </a:extLst>
          </p:cNvPr>
          <p:cNvCxnSpPr>
            <a:cxnSpLocks/>
          </p:cNvCxnSpPr>
          <p:nvPr/>
        </p:nvCxnSpPr>
        <p:spPr>
          <a:xfrm flipV="1">
            <a:off x="7929505" y="3202610"/>
            <a:ext cx="1950162" cy="1310265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8" name="그림 37">
            <a:extLst>
              <a:ext uri="{FF2B5EF4-FFF2-40B4-BE49-F238E27FC236}">
                <a16:creationId xmlns:a16="http://schemas.microsoft.com/office/drawing/2014/main" id="{B1E6E0BD-EB28-4640-8AF1-F86A7F4F5F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536"/>
          <a:stretch/>
        </p:blipFill>
        <p:spPr>
          <a:xfrm>
            <a:off x="5023470" y="6093296"/>
            <a:ext cx="5100476" cy="648072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CB5B2DA5-4554-4974-80E0-D6274507AA76}"/>
              </a:ext>
            </a:extLst>
          </p:cNvPr>
          <p:cNvSpPr/>
          <p:nvPr/>
        </p:nvSpPr>
        <p:spPr>
          <a:xfrm>
            <a:off x="9593886" y="6098274"/>
            <a:ext cx="530060" cy="643095"/>
          </a:xfrm>
          <a:prstGeom prst="rect">
            <a:avLst/>
          </a:prstGeom>
          <a:noFill/>
          <a:ln>
            <a:solidFill>
              <a:srgbClr val="DE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제목 1">
            <a:extLst>
              <a:ext uri="{FF2B5EF4-FFF2-40B4-BE49-F238E27FC236}">
                <a16:creationId xmlns:a16="http://schemas.microsoft.com/office/drawing/2014/main" id="{E98FF5BE-CB9C-463B-B8FD-5A1FB61ED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  <p:sp>
        <p:nvSpPr>
          <p:cNvPr id="47" name="화살표: 오른쪽 46">
            <a:extLst>
              <a:ext uri="{FF2B5EF4-FFF2-40B4-BE49-F238E27FC236}">
                <a16:creationId xmlns:a16="http://schemas.microsoft.com/office/drawing/2014/main" id="{DCB8C1A9-96EE-4303-A5E5-47D904763720}"/>
              </a:ext>
            </a:extLst>
          </p:cNvPr>
          <p:cNvSpPr/>
          <p:nvPr/>
        </p:nvSpPr>
        <p:spPr>
          <a:xfrm rot="19554324">
            <a:off x="3501031" y="4651208"/>
            <a:ext cx="563303" cy="2083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화살표: 오른쪽 47">
            <a:extLst>
              <a:ext uri="{FF2B5EF4-FFF2-40B4-BE49-F238E27FC236}">
                <a16:creationId xmlns:a16="http://schemas.microsoft.com/office/drawing/2014/main" id="{3B857D6B-ED49-4676-87DD-933C1B1FB474}"/>
              </a:ext>
            </a:extLst>
          </p:cNvPr>
          <p:cNvSpPr/>
          <p:nvPr/>
        </p:nvSpPr>
        <p:spPr>
          <a:xfrm rot="8738732">
            <a:off x="4189238" y="4227961"/>
            <a:ext cx="541261" cy="2083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95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– Ansys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구조해석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,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시제품 제작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3C5E38-C775-4F75-96AF-6E988961FE13}"/>
              </a:ext>
            </a:extLst>
          </p:cNvPr>
          <p:cNvSpPr txBox="1"/>
          <p:nvPr/>
        </p:nvSpPr>
        <p:spPr>
          <a:xfrm>
            <a:off x="7032104" y="5877273"/>
            <a:ext cx="358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하드웨어 설계 및 제작 완료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7AB6596-185F-4F92-A7D3-1F4B7A0D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56" y="1948163"/>
            <a:ext cx="4527044" cy="3127691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F3DAA5F-78A2-4A2E-9E67-4B9A4D650309}"/>
              </a:ext>
            </a:extLst>
          </p:cNvPr>
          <p:cNvSpPr txBox="1"/>
          <p:nvPr/>
        </p:nvSpPr>
        <p:spPr>
          <a:xfrm>
            <a:off x="2752358" y="5050497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구조해석 실시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AF9740B-2130-4937-957C-1BA0E06A2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1948162"/>
            <a:ext cx="4431584" cy="3111427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AEAC47-8A74-49FF-BC64-B20513B9FAAC}"/>
              </a:ext>
            </a:extLst>
          </p:cNvPr>
          <p:cNvSpPr txBox="1"/>
          <p:nvPr/>
        </p:nvSpPr>
        <p:spPr>
          <a:xfrm>
            <a:off x="7375688" y="5050497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시제품 제작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4231CB9-A5AE-4F88-92E9-80C8AF5284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36"/>
          <a:stretch/>
        </p:blipFill>
        <p:spPr>
          <a:xfrm>
            <a:off x="1538867" y="5703610"/>
            <a:ext cx="4557134" cy="649611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467657F2-3021-41DC-A873-34F17E2148C3}"/>
              </a:ext>
            </a:extLst>
          </p:cNvPr>
          <p:cNvSpPr/>
          <p:nvPr/>
        </p:nvSpPr>
        <p:spPr>
          <a:xfrm>
            <a:off x="3785910" y="5696371"/>
            <a:ext cx="446866" cy="642567"/>
          </a:xfrm>
          <a:prstGeom prst="rect">
            <a:avLst/>
          </a:prstGeom>
          <a:noFill/>
          <a:ln>
            <a:solidFill>
              <a:srgbClr val="DE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제목 1">
            <a:extLst>
              <a:ext uri="{FF2B5EF4-FFF2-40B4-BE49-F238E27FC236}">
                <a16:creationId xmlns:a16="http://schemas.microsoft.com/office/drawing/2014/main" id="{3B14C69B-2394-432D-A040-12C29762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375272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  <p:bldP spid="22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1">
            <a:extLst>
              <a:ext uri="{FF2B5EF4-FFF2-40B4-BE49-F238E27FC236}">
                <a16:creationId xmlns:a16="http://schemas.microsoft.com/office/drawing/2014/main" id="{3C477494-A630-4821-BF71-5E064C386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26E0D2-845D-4D6E-9BA4-F639705470AA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351585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–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소프트웨어 구성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3DAA5F-78A2-4A2E-9E67-4B9A4D650309}"/>
              </a:ext>
            </a:extLst>
          </p:cNvPr>
          <p:cNvSpPr txBox="1"/>
          <p:nvPr/>
        </p:nvSpPr>
        <p:spPr>
          <a:xfrm>
            <a:off x="4682163" y="441736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Flow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Chart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A2035B-EA36-473C-8B08-DF79C42CC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194" y="1643991"/>
            <a:ext cx="2500918" cy="2773376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647FDB-C508-46CC-B513-776E7104CBBF}"/>
              </a:ext>
            </a:extLst>
          </p:cNvPr>
          <p:cNvSpPr txBox="1"/>
          <p:nvPr/>
        </p:nvSpPr>
        <p:spPr>
          <a:xfrm>
            <a:off x="7903976" y="441736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신호 출력 순서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F01EF73-7700-4279-8076-2ECA1B40B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940" y="1640521"/>
            <a:ext cx="3060385" cy="2773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14B1B-68DC-4369-8EBF-D8D35D4871ED}"/>
              </a:ext>
            </a:extLst>
          </p:cNvPr>
          <p:cNvSpPr txBox="1"/>
          <p:nvPr/>
        </p:nvSpPr>
        <p:spPr>
          <a:xfrm>
            <a:off x="1875011" y="441736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과속 역회전 검출 방법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B1CB30B-BF34-463F-A8F5-FC0EF845C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611" y="1640521"/>
            <a:ext cx="3682373" cy="2773373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904F8F3-A332-4620-9A25-7D67DD50B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8136" y="1632899"/>
            <a:ext cx="3682373" cy="2780994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8E04277-471E-41A2-B3AE-054A75069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438" y="135998"/>
            <a:ext cx="9179854" cy="6503919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4E0D1EA-E7E6-4789-8367-B3D2B9F902B0}"/>
              </a:ext>
            </a:extLst>
          </p:cNvPr>
          <p:cNvSpPr/>
          <p:nvPr/>
        </p:nvSpPr>
        <p:spPr>
          <a:xfrm>
            <a:off x="6528049" y="3717032"/>
            <a:ext cx="556071" cy="704482"/>
          </a:xfrm>
          <a:prstGeom prst="rect">
            <a:avLst/>
          </a:prstGeom>
          <a:noFill/>
          <a:ln>
            <a:solidFill>
              <a:srgbClr val="DE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917D632B-C6B4-4A0A-9C58-1F91306FD0F4}"/>
              </a:ext>
            </a:extLst>
          </p:cNvPr>
          <p:cNvSpPr/>
          <p:nvPr/>
        </p:nvSpPr>
        <p:spPr>
          <a:xfrm>
            <a:off x="8560297" y="4372903"/>
            <a:ext cx="389701" cy="704482"/>
          </a:xfrm>
          <a:prstGeom prst="rect">
            <a:avLst/>
          </a:prstGeom>
          <a:noFill/>
          <a:ln>
            <a:solidFill>
              <a:srgbClr val="DE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109688A9-6506-4305-883F-A753711A602D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8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16" grpId="0"/>
      <p:bldP spid="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CBFFF5BA-D01B-42BF-8E1F-93199682B32B}"/>
              </a:ext>
            </a:extLst>
          </p:cNvPr>
          <p:cNvSpPr/>
          <p:nvPr/>
        </p:nvSpPr>
        <p:spPr>
          <a:xfrm>
            <a:off x="1343030" y="188913"/>
            <a:ext cx="9505942" cy="64801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">
            <a:noFill/>
          </a:ln>
          <a:effectLst>
            <a:outerShdw blurRad="241300" dist="254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623068E9-1DD7-49D9-B804-29861B08E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4593718"/>
            <a:ext cx="2376264" cy="55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44000" tIns="0" rIns="180000" bIns="0" anchor="ctr">
            <a:noAutofit/>
          </a:bodyPr>
          <a:lstStyle/>
          <a:p>
            <a:r>
              <a:rPr lang="en-US" altLang="ko-KR" sz="4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INDEX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DE6A938B-E10B-411B-8C4F-527580262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236" y="5237612"/>
            <a:ext cx="1833488" cy="17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dist"/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BASIC SQUARE STYLE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20" y="188912"/>
            <a:ext cx="9424900" cy="388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44072" y="4120580"/>
            <a:ext cx="4032448" cy="2188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 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기업소개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ea typeface="나눔스퀘어 Bold" panose="020B0600000101010101" pitchFamily="50" charset="-127"/>
              </a:rPr>
              <a:t>2. 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ea typeface="나눔스퀘어 Bold" panose="020B0600000101010101" pitchFamily="50" charset="-127"/>
              </a:rPr>
              <a:t>개발 목표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ea typeface="나눔스퀘어 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ea typeface="나눔스퀘어 Bold" panose="020B0600000101010101" pitchFamily="50" charset="-127"/>
              </a:rPr>
              <a:t>3. 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ea typeface="나눔스퀘어 Bold" panose="020B0600000101010101" pitchFamily="50" charset="-127"/>
              </a:rPr>
              <a:t>개발 필요성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ea typeface="나눔스퀘어 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ea typeface="나눔스퀘어 Bold" panose="020B0600000101010101" pitchFamily="50" charset="-127"/>
              </a:rPr>
              <a:t>4. 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ea typeface="나눔스퀘어 Bold" panose="020B0600000101010101" pitchFamily="50" charset="-127"/>
              </a:rPr>
              <a:t>개발 내용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ea typeface="나눔스퀘어 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ea typeface="나눔스퀘어 Bold" panose="020B0600000101010101" pitchFamily="50" charset="-127"/>
              </a:rPr>
              <a:t>5. 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ea typeface="나눔스퀘어 Bold" panose="020B0600000101010101" pitchFamily="50" charset="-127"/>
              </a:rPr>
              <a:t>개발 성과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49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–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소프트웨어 구성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3C5E38-C775-4F75-96AF-6E988961FE13}"/>
              </a:ext>
            </a:extLst>
          </p:cNvPr>
          <p:cNvSpPr txBox="1"/>
          <p:nvPr/>
        </p:nvSpPr>
        <p:spPr>
          <a:xfrm>
            <a:off x="7022646" y="4941169"/>
            <a:ext cx="387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소프트웨어 설계 및 제작 완료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3DAA5F-78A2-4A2E-9E67-4B9A4D650309}"/>
              </a:ext>
            </a:extLst>
          </p:cNvPr>
          <p:cNvSpPr txBox="1"/>
          <p:nvPr/>
        </p:nvSpPr>
        <p:spPr>
          <a:xfrm>
            <a:off x="4600696" y="427335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Flow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Chart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A2035B-EA36-473C-8B08-DF79C42CC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727" y="1499975"/>
            <a:ext cx="2500918" cy="2773376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647FDB-C508-46CC-B513-776E7104CBBF}"/>
              </a:ext>
            </a:extLst>
          </p:cNvPr>
          <p:cNvSpPr txBox="1"/>
          <p:nvPr/>
        </p:nvSpPr>
        <p:spPr>
          <a:xfrm>
            <a:off x="7822509" y="427335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신호 출력 순서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F01EF73-7700-4279-8076-2ECA1B40B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3" y="1496505"/>
            <a:ext cx="3060385" cy="2773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14B1B-68DC-4369-8EBF-D8D35D4871ED}"/>
              </a:ext>
            </a:extLst>
          </p:cNvPr>
          <p:cNvSpPr txBox="1"/>
          <p:nvPr/>
        </p:nvSpPr>
        <p:spPr>
          <a:xfrm>
            <a:off x="1793544" y="427335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과속 검출 방법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B1CB30B-BF34-463F-A8F5-FC0EF845C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144" y="1496505"/>
            <a:ext cx="3682373" cy="2773373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904F8F3-A332-4620-9A25-7D67DD50B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6669" y="1484784"/>
            <a:ext cx="3682373" cy="2780994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F5F1863-7971-4DCF-8C1A-98F904BB8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472" y="4653137"/>
            <a:ext cx="2375916" cy="1619885"/>
          </a:xfrm>
          <a:prstGeom prst="rect">
            <a:avLst/>
          </a:prstGeom>
          <a:noFill/>
          <a:ln>
            <a:solidFill>
              <a:srgbClr val="1D1D1B"/>
            </a:solidFill>
          </a:ln>
          <a:effec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BDB17D-0DD6-404B-8E73-187A89257153}"/>
              </a:ext>
            </a:extLst>
          </p:cNvPr>
          <p:cNvSpPr txBox="1"/>
          <p:nvPr/>
        </p:nvSpPr>
        <p:spPr>
          <a:xfrm>
            <a:off x="1549813" y="6251633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제어반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설계 완료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808D276-F79D-478E-B993-AC4B0D5B50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536"/>
          <a:stretch/>
        </p:blipFill>
        <p:spPr>
          <a:xfrm>
            <a:off x="4521727" y="5502746"/>
            <a:ext cx="6259338" cy="753822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B28CD3B5-CD44-412F-A810-FC48C4904F59}"/>
              </a:ext>
            </a:extLst>
          </p:cNvPr>
          <p:cNvSpPr/>
          <p:nvPr/>
        </p:nvSpPr>
        <p:spPr>
          <a:xfrm>
            <a:off x="9496114" y="5463078"/>
            <a:ext cx="622875" cy="788554"/>
          </a:xfrm>
          <a:prstGeom prst="rect">
            <a:avLst/>
          </a:prstGeom>
          <a:noFill/>
          <a:ln>
            <a:solidFill>
              <a:srgbClr val="DE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제목 1">
            <a:extLst>
              <a:ext uri="{FF2B5EF4-FFF2-40B4-BE49-F238E27FC236}">
                <a16:creationId xmlns:a16="http://schemas.microsoft.com/office/drawing/2014/main" id="{376DFD85-DBF8-4BCB-9C8D-CFE0E576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250464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–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테스트 진행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3C5E38-C775-4F75-96AF-6E988961FE13}"/>
              </a:ext>
            </a:extLst>
          </p:cNvPr>
          <p:cNvSpPr txBox="1"/>
          <p:nvPr/>
        </p:nvSpPr>
        <p:spPr>
          <a:xfrm>
            <a:off x="7176121" y="6207696"/>
            <a:ext cx="387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안전성 시험 테스트 완료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3DAA5F-78A2-4A2E-9E67-4B9A4D650309}"/>
              </a:ext>
            </a:extLst>
          </p:cNvPr>
          <p:cNvSpPr txBox="1"/>
          <p:nvPr/>
        </p:nvSpPr>
        <p:spPr>
          <a:xfrm>
            <a:off x="4815360" y="355817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전기전자 제어시스템 설치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14B1B-68DC-4369-8EBF-D8D35D4871ED}"/>
              </a:ext>
            </a:extLst>
          </p:cNvPr>
          <p:cNvSpPr txBox="1"/>
          <p:nvPr/>
        </p:nvSpPr>
        <p:spPr>
          <a:xfrm>
            <a:off x="1400371" y="3571996"/>
            <a:ext cx="2648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테스트 타워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BDB17D-0DD6-404B-8E73-187A89257153}"/>
              </a:ext>
            </a:extLst>
          </p:cNvPr>
          <p:cNvSpPr txBox="1"/>
          <p:nvPr/>
        </p:nvSpPr>
        <p:spPr>
          <a:xfrm>
            <a:off x="1375465" y="6525345"/>
            <a:ext cx="2648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최대부하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6000kg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31202DA-DC75-4AE1-B39E-75F85DEB2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499976"/>
            <a:ext cx="2592290" cy="2073041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11ED85A-3A10-4B81-8498-FE082E243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58" y="1484784"/>
            <a:ext cx="2731170" cy="2091310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D80178F-5EB4-45FD-8D67-F2165E104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140" y="1484784"/>
            <a:ext cx="2851340" cy="2091310"/>
          </a:xfrm>
          <a:prstGeom prst="rect">
            <a:avLst/>
          </a:prstGeom>
          <a:noFill/>
          <a:ln>
            <a:solidFill>
              <a:srgbClr val="1D1D1B"/>
            </a:solidFill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ADEA14-06A6-47F6-A2D9-5C10630D09A5}"/>
              </a:ext>
            </a:extLst>
          </p:cNvPr>
          <p:cNvSpPr txBox="1"/>
          <p:nvPr/>
        </p:nvSpPr>
        <p:spPr>
          <a:xfrm>
            <a:off x="8018702" y="3569211"/>
            <a:ext cx="2008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과속역행방지장치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설치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AAA134-4C64-46D6-BF39-68A3816C103E}"/>
              </a:ext>
            </a:extLst>
          </p:cNvPr>
          <p:cNvSpPr txBox="1"/>
          <p:nvPr/>
        </p:nvSpPr>
        <p:spPr>
          <a:xfrm>
            <a:off x="4820229" y="654363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테스트 진행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9736F168-D568-4A65-97F3-8FD9239D2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824" y="3876987"/>
            <a:ext cx="2731170" cy="2684196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8690DFC-0E97-4F9C-B43F-3EDDDF87D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7488" y="3858202"/>
            <a:ext cx="2592289" cy="2702982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ED8C7B67-FC78-40EF-9232-9B3EC20502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6734" y="3861048"/>
            <a:ext cx="2839746" cy="207049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028527-4CB5-40C7-971E-AB190CEBD3AE}"/>
              </a:ext>
            </a:extLst>
          </p:cNvPr>
          <p:cNvSpPr txBox="1"/>
          <p:nvPr/>
        </p:nvSpPr>
        <p:spPr>
          <a:xfrm>
            <a:off x="7910690" y="59228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데이터 분석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제목 1">
            <a:extLst>
              <a:ext uri="{FF2B5EF4-FFF2-40B4-BE49-F238E27FC236}">
                <a16:creationId xmlns:a16="http://schemas.microsoft.com/office/drawing/2014/main" id="{2ABA0F05-16D1-4AE8-A8F8-703B86AC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9673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  <p:bldP spid="16" grpId="0"/>
      <p:bldP spid="22" grpId="0"/>
      <p:bldP spid="21" grpId="0"/>
      <p:bldP spid="23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–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테스트 진행 동영상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제목 1">
            <a:extLst>
              <a:ext uri="{FF2B5EF4-FFF2-40B4-BE49-F238E27FC236}">
                <a16:creationId xmlns:a16="http://schemas.microsoft.com/office/drawing/2014/main" id="{A7F1D42A-610C-4827-B1B3-53AC1516C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  <p:pic>
        <p:nvPicPr>
          <p:cNvPr id="3" name="과속역행 테스트 영상 1">
            <a:hlinkClick r:id="" action="ppaction://media"/>
            <a:extLst>
              <a:ext uri="{FF2B5EF4-FFF2-40B4-BE49-F238E27FC236}">
                <a16:creationId xmlns:a16="http://schemas.microsoft.com/office/drawing/2014/main" id="{4A4CC10F-2FB0-46BB-95CE-A4C1616495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556792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4.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내 용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차년도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–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테스트 결과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2BDB17D-0DD6-404B-8E73-187A89257153}"/>
              </a:ext>
            </a:extLst>
          </p:cNvPr>
          <p:cNvSpPr txBox="1"/>
          <p:nvPr/>
        </p:nvSpPr>
        <p:spPr>
          <a:xfrm>
            <a:off x="1788078" y="448937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정지 감속도 측정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B1D4FEC-28A9-4D86-AB48-43F321869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72" y="1510472"/>
            <a:ext cx="2798852" cy="2964185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380B8F7-6A1C-4434-9FEB-E53F7E671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216" y="1510471"/>
            <a:ext cx="2798852" cy="2958700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923DF6-A2A8-4A4A-BE1B-DE5B75104643}"/>
              </a:ext>
            </a:extLst>
          </p:cNvPr>
          <p:cNvSpPr txBox="1"/>
          <p:nvPr/>
        </p:nvSpPr>
        <p:spPr>
          <a:xfrm>
            <a:off x="5051321" y="446917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작동 개시 속도 측정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762096A-E9D4-4960-A8D2-16E67BE8E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660" y="1510472"/>
            <a:ext cx="2798852" cy="2958699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586CA8C-E2DE-4631-A7A6-B2761AA913D3}"/>
              </a:ext>
            </a:extLst>
          </p:cNvPr>
          <p:cNvSpPr txBox="1"/>
          <p:nvPr/>
        </p:nvSpPr>
        <p:spPr>
          <a:xfrm>
            <a:off x="8224966" y="4489375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제동거리 측정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FC69BE3-6B0A-4F84-A550-D684357AB6DE}"/>
                  </a:ext>
                </a:extLst>
              </p:cNvPr>
              <p:cNvSpPr txBox="1"/>
              <p:nvPr/>
            </p:nvSpPr>
            <p:spPr>
              <a:xfrm>
                <a:off x="1788078" y="4941170"/>
                <a:ext cx="2160240" cy="1028743"/>
              </a:xfrm>
              <a:prstGeom prst="rect">
                <a:avLst/>
              </a:prstGeom>
              <a:noFill/>
              <a:ln>
                <a:solidFill>
                  <a:srgbClr val="1D1D1B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1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차 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:   0.716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</m:ctrlPr>
                      </m:sSupPr>
                      <m:e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𝑚</m:t>
                        </m:r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/</m:t>
                        </m:r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𝑠</m:t>
                        </m:r>
                      </m:e>
                      <m:sup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sz="1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 2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차 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:   0.676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나눔스퀘어 Bold" panose="020B0600000101010101" pitchFamily="50" charset="-12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</m:ctrlPr>
                      </m:sSupPr>
                      <m:e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𝑚</m:t>
                        </m:r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/</m:t>
                        </m:r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𝑠</m:t>
                        </m:r>
                      </m:e>
                      <m:sup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sz="1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 3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차 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:   0.736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나눔스퀘어 Bold" panose="020B0600000101010101" pitchFamily="50" charset="-12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</m:ctrlPr>
                      </m:sSupPr>
                      <m:e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𝑚</m:t>
                        </m:r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/</m:t>
                        </m:r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𝑠</m:t>
                        </m:r>
                      </m:e>
                      <m:sup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sz="1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FC69BE3-6B0A-4F84-A550-D684357AB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078" y="4941170"/>
                <a:ext cx="2160240" cy="10287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1D1D1B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30A3C780-998E-4E57-8D2C-6E86CE013B15}"/>
              </a:ext>
            </a:extLst>
          </p:cNvPr>
          <p:cNvSpPr txBox="1"/>
          <p:nvPr/>
        </p:nvSpPr>
        <p:spPr>
          <a:xfrm>
            <a:off x="5051321" y="4941169"/>
            <a:ext cx="2160240" cy="1056379"/>
          </a:xfrm>
          <a:prstGeom prst="rect">
            <a:avLst/>
          </a:prstGeom>
          <a:noFill/>
          <a:ln>
            <a:solidFill>
              <a:srgbClr val="1D1D1B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  0.52m/s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2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  0.52m/s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3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  0.54m/s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2ED449-6F00-4281-AC3D-D9856EB641FD}"/>
              </a:ext>
            </a:extLst>
          </p:cNvPr>
          <p:cNvSpPr txBox="1"/>
          <p:nvPr/>
        </p:nvSpPr>
        <p:spPr>
          <a:xfrm>
            <a:off x="8224966" y="4941169"/>
            <a:ext cx="2160240" cy="1030731"/>
          </a:xfrm>
          <a:prstGeom prst="rect">
            <a:avLst/>
          </a:prstGeom>
          <a:noFill/>
          <a:ln>
            <a:solidFill>
              <a:srgbClr val="1D1D1B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  2.234m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2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  1.173m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3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  1.427m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62AE3C5-8B3B-42A2-B5C1-2EEBFAE2C4F1}"/>
                  </a:ext>
                </a:extLst>
              </p:cNvPr>
              <p:cNvSpPr txBox="1"/>
              <p:nvPr/>
            </p:nvSpPr>
            <p:spPr>
              <a:xfrm>
                <a:off x="1797112" y="6113930"/>
                <a:ext cx="21602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합격 기준 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: 1</a:t>
                </a:r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나눔스퀘어 Bold" panose="020B0600000101010101" pitchFamily="50" charset="-12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</m:ctrlPr>
                      </m:sSupPr>
                      <m:e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𝑚</m:t>
                        </m:r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/</m:t>
                        </m:r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𝑠</m:t>
                        </m:r>
                      </m:e>
                      <m:sup>
                        <m:r>
                          <a:rPr lang="en-US" altLang="ko-KR" sz="1400" i="1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나눔스퀘어 Bold" panose="020B0600000101010101" pitchFamily="50" charset="-127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 </a:t>
                </a:r>
                <a:r>
                  <a:rPr lang="ko-KR" altLang="en-US" sz="14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이하</a:t>
                </a:r>
                <a:endParaRPr lang="en-US" altLang="ko-KR" sz="1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62AE3C5-8B3B-42A2-B5C1-2EEBFAE2C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112" y="6113930"/>
                <a:ext cx="216024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478CF88-AD91-4F1B-9B30-AB58B66811FE}"/>
              </a:ext>
            </a:extLst>
          </p:cNvPr>
          <p:cNvSpPr txBox="1"/>
          <p:nvPr/>
        </p:nvSpPr>
        <p:spPr>
          <a:xfrm>
            <a:off x="4709133" y="6113928"/>
            <a:ext cx="2798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합격 기준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정격속도의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1.2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배 이하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  (0.6m/s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이하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461877-15C9-4417-8F1C-6BDB1F0CA858}"/>
              </a:ext>
            </a:extLst>
          </p:cNvPr>
          <p:cNvSpPr txBox="1"/>
          <p:nvPr/>
        </p:nvSpPr>
        <p:spPr>
          <a:xfrm>
            <a:off x="8122959" y="6113929"/>
            <a:ext cx="2364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합격 기준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2.45m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이하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A5C13F-2A86-4143-A620-1239F8C53FAE}"/>
              </a:ext>
            </a:extLst>
          </p:cNvPr>
          <p:cNvSpPr txBox="1"/>
          <p:nvPr/>
        </p:nvSpPr>
        <p:spPr>
          <a:xfrm>
            <a:off x="2351584" y="5229200"/>
            <a:ext cx="963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합격 </a:t>
            </a:r>
            <a:r>
              <a:rPr lang="en-US" altLang="ko-KR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679033-31E6-43A9-BDB6-71467F71C805}"/>
              </a:ext>
            </a:extLst>
          </p:cNvPr>
          <p:cNvSpPr txBox="1"/>
          <p:nvPr/>
        </p:nvSpPr>
        <p:spPr>
          <a:xfrm>
            <a:off x="5749940" y="5257091"/>
            <a:ext cx="963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합격 </a:t>
            </a:r>
            <a:r>
              <a:rPr lang="en-US" altLang="ko-KR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7072ED-5BE4-4BDF-8F5F-EA7ADCE2AC5A}"/>
              </a:ext>
            </a:extLst>
          </p:cNvPr>
          <p:cNvSpPr txBox="1"/>
          <p:nvPr/>
        </p:nvSpPr>
        <p:spPr>
          <a:xfrm>
            <a:off x="8948143" y="5207747"/>
            <a:ext cx="963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합격 </a:t>
            </a:r>
            <a:r>
              <a:rPr lang="en-US" altLang="ko-KR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</a:t>
            </a:r>
          </a:p>
        </p:txBody>
      </p:sp>
      <p:sp>
        <p:nvSpPr>
          <p:cNvPr id="50" name="제목 1">
            <a:extLst>
              <a:ext uri="{FF2B5EF4-FFF2-40B4-BE49-F238E27FC236}">
                <a16:creationId xmlns:a16="http://schemas.microsoft.com/office/drawing/2014/main" id="{6D8E25B5-3782-475F-9D66-37610A00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42594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8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5.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성 과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특허 출원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2BDB17D-0DD6-404B-8E73-187A89257153}"/>
              </a:ext>
            </a:extLst>
          </p:cNvPr>
          <p:cNvSpPr txBox="1"/>
          <p:nvPr/>
        </p:nvSpPr>
        <p:spPr>
          <a:xfrm>
            <a:off x="2018752" y="4626287"/>
            <a:ext cx="220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특허 출원번호 통지서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90A6290-E575-4650-AD04-9A4497772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752" y="1596982"/>
            <a:ext cx="2205040" cy="3029305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04E0494-E722-49D1-B557-D11929BDA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091" y="1596982"/>
            <a:ext cx="2205039" cy="3029305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6AC551-4E1F-4699-8646-3FB56008E09C}"/>
              </a:ext>
            </a:extLst>
          </p:cNvPr>
          <p:cNvSpPr txBox="1"/>
          <p:nvPr/>
        </p:nvSpPr>
        <p:spPr>
          <a:xfrm>
            <a:off x="4971806" y="4626287"/>
            <a:ext cx="220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특허 출원서 사본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00D0F52-1906-48D0-904F-E55CB60FF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61" y="1605812"/>
            <a:ext cx="2205039" cy="3020475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CBE2D15-04D4-48AC-80D6-9C394A624390}"/>
              </a:ext>
            </a:extLst>
          </p:cNvPr>
          <p:cNvSpPr txBox="1"/>
          <p:nvPr/>
        </p:nvSpPr>
        <p:spPr>
          <a:xfrm>
            <a:off x="7924859" y="4633392"/>
            <a:ext cx="220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특허 출원확인증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B1B3E2B1-1F2B-4212-B4C0-D7F01576B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36"/>
          <a:stretch/>
        </p:blipFill>
        <p:spPr>
          <a:xfrm>
            <a:off x="2018752" y="5518886"/>
            <a:ext cx="5171378" cy="646419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554BEFEC-18DD-4FB3-B8A8-3484F0BD8A09}"/>
              </a:ext>
            </a:extLst>
          </p:cNvPr>
          <p:cNvSpPr/>
          <p:nvPr/>
        </p:nvSpPr>
        <p:spPr>
          <a:xfrm>
            <a:off x="4044760" y="5518886"/>
            <a:ext cx="539073" cy="646419"/>
          </a:xfrm>
          <a:prstGeom prst="rect">
            <a:avLst/>
          </a:prstGeom>
          <a:noFill/>
          <a:ln>
            <a:solidFill>
              <a:srgbClr val="DE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1F1DF2-7997-4FA2-9CDF-B7EBED4BCD4B}"/>
              </a:ext>
            </a:extLst>
          </p:cNvPr>
          <p:cNvSpPr txBox="1"/>
          <p:nvPr/>
        </p:nvSpPr>
        <p:spPr>
          <a:xfrm>
            <a:off x="7185580" y="5631632"/>
            <a:ext cx="387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특허 출원 완료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5" name="제목 1">
            <a:extLst>
              <a:ext uri="{FF2B5EF4-FFF2-40B4-BE49-F238E27FC236}">
                <a16:creationId xmlns:a16="http://schemas.microsoft.com/office/drawing/2014/main" id="{826101E8-6626-4AE1-B7AF-533ACA999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36093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2" grpId="0"/>
      <p:bldP spid="24" grpId="0"/>
      <p:bldP spid="28" grpId="0"/>
      <p:bldP spid="32" grpId="0" animBg="1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CD20ECB-6036-4811-942E-70A693D1644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5.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성 과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8DD94D-1CCB-4D06-8EA0-BC48865EDD81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예상 성과  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vs  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달성 성과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9180831-4FBD-452C-8AAF-FA7DF672CB04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035AC9E5-1C0A-4CAC-9AF6-90A2DB6F1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17439"/>
              </p:ext>
            </p:extLst>
          </p:nvPr>
        </p:nvGraphicFramePr>
        <p:xfrm>
          <a:off x="2133566" y="1622413"/>
          <a:ext cx="8108899" cy="961972"/>
        </p:xfrm>
        <a:graphic>
          <a:graphicData uri="http://schemas.openxmlformats.org/drawingml/2006/table">
            <a:tbl>
              <a:tblPr/>
              <a:tblGrid>
                <a:gridCol w="1442155">
                  <a:extLst>
                    <a:ext uri="{9D8B030D-6E8A-4147-A177-3AD203B41FA5}">
                      <a16:colId xmlns:a16="http://schemas.microsoft.com/office/drawing/2014/main" val="1338940998"/>
                    </a:ext>
                  </a:extLst>
                </a:gridCol>
                <a:gridCol w="897678">
                  <a:extLst>
                    <a:ext uri="{9D8B030D-6E8A-4147-A177-3AD203B41FA5}">
                      <a16:colId xmlns:a16="http://schemas.microsoft.com/office/drawing/2014/main" val="753712578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1387743106"/>
                    </a:ext>
                  </a:extLst>
                </a:gridCol>
                <a:gridCol w="824151">
                  <a:extLst>
                    <a:ext uri="{9D8B030D-6E8A-4147-A177-3AD203B41FA5}">
                      <a16:colId xmlns:a16="http://schemas.microsoft.com/office/drawing/2014/main" val="1512618653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551686652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3094836940"/>
                    </a:ext>
                  </a:extLst>
                </a:gridCol>
                <a:gridCol w="824151">
                  <a:extLst>
                    <a:ext uri="{9D8B030D-6E8A-4147-A177-3AD203B41FA5}">
                      <a16:colId xmlns:a16="http://schemas.microsoft.com/office/drawing/2014/main" val="3134115367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897603437"/>
                    </a:ext>
                  </a:extLst>
                </a:gridCol>
                <a:gridCol w="824152">
                  <a:extLst>
                    <a:ext uri="{9D8B030D-6E8A-4147-A177-3AD203B41FA5}">
                      <a16:colId xmlns:a16="http://schemas.microsoft.com/office/drawing/2014/main" val="436294602"/>
                    </a:ext>
                  </a:extLst>
                </a:gridCol>
              </a:tblGrid>
              <a:tr h="480986">
                <a:tc rowSpan="2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600" kern="0" spc="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예상 성과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논문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특허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시제품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연구시설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장비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표준화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소프트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웨어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부품설계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382573"/>
                  </a:ext>
                </a:extLst>
              </a:tr>
              <a:tr h="48098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(Y/N)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Y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Y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Y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616182"/>
                  </a:ext>
                </a:extLst>
              </a:tr>
            </a:tbl>
          </a:graphicData>
        </a:graphic>
      </p:graphicFrame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474A5098-83C6-484B-80BC-37D458F3E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516812"/>
              </p:ext>
            </p:extLst>
          </p:nvPr>
        </p:nvGraphicFramePr>
        <p:xfrm>
          <a:off x="2133565" y="3331124"/>
          <a:ext cx="8108899" cy="961972"/>
        </p:xfrm>
        <a:graphic>
          <a:graphicData uri="http://schemas.openxmlformats.org/drawingml/2006/table">
            <a:tbl>
              <a:tblPr/>
              <a:tblGrid>
                <a:gridCol w="1442155">
                  <a:extLst>
                    <a:ext uri="{9D8B030D-6E8A-4147-A177-3AD203B41FA5}">
                      <a16:colId xmlns:a16="http://schemas.microsoft.com/office/drawing/2014/main" val="664888841"/>
                    </a:ext>
                  </a:extLst>
                </a:gridCol>
                <a:gridCol w="897678">
                  <a:extLst>
                    <a:ext uri="{9D8B030D-6E8A-4147-A177-3AD203B41FA5}">
                      <a16:colId xmlns:a16="http://schemas.microsoft.com/office/drawing/2014/main" val="102541869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1678460430"/>
                    </a:ext>
                  </a:extLst>
                </a:gridCol>
                <a:gridCol w="824151">
                  <a:extLst>
                    <a:ext uri="{9D8B030D-6E8A-4147-A177-3AD203B41FA5}">
                      <a16:colId xmlns:a16="http://schemas.microsoft.com/office/drawing/2014/main" val="1318151505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2231349934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1041379540"/>
                    </a:ext>
                  </a:extLst>
                </a:gridCol>
                <a:gridCol w="824151">
                  <a:extLst>
                    <a:ext uri="{9D8B030D-6E8A-4147-A177-3AD203B41FA5}">
                      <a16:colId xmlns:a16="http://schemas.microsoft.com/office/drawing/2014/main" val="357114749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357644466"/>
                    </a:ext>
                  </a:extLst>
                </a:gridCol>
                <a:gridCol w="824152">
                  <a:extLst>
                    <a:ext uri="{9D8B030D-6E8A-4147-A177-3AD203B41FA5}">
                      <a16:colId xmlns:a16="http://schemas.microsoft.com/office/drawing/2014/main" val="1941468070"/>
                    </a:ext>
                  </a:extLst>
                </a:gridCol>
              </a:tblGrid>
              <a:tr h="480986">
                <a:tc rowSpan="2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600" kern="0" spc="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달성 성과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논문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특허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시제품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연구시설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장비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표준화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소프트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웨어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부품설계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256615"/>
                  </a:ext>
                </a:extLst>
              </a:tr>
              <a:tr h="48098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(Y/N)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Y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Y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Y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Y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074958"/>
                  </a:ext>
                </a:extLst>
              </a:tr>
            </a:tbl>
          </a:graphicData>
        </a:graphic>
      </p:graphicFrame>
      <p:sp>
        <p:nvSpPr>
          <p:cNvPr id="5" name="화살표: 아래쪽 4">
            <a:extLst>
              <a:ext uri="{FF2B5EF4-FFF2-40B4-BE49-F238E27FC236}">
                <a16:creationId xmlns:a16="http://schemas.microsoft.com/office/drawing/2014/main" id="{4F5E3EA2-716E-445D-8A2D-C4F000140BC3}"/>
              </a:ext>
            </a:extLst>
          </p:cNvPr>
          <p:cNvSpPr/>
          <p:nvPr/>
        </p:nvSpPr>
        <p:spPr>
          <a:xfrm>
            <a:off x="5951984" y="2780928"/>
            <a:ext cx="432048" cy="360040"/>
          </a:xfrm>
          <a:prstGeom prst="downArrow">
            <a:avLst/>
          </a:prstGeom>
          <a:solidFill>
            <a:srgbClr val="FF0000"/>
          </a:solidFill>
          <a:ln>
            <a:solidFill>
              <a:srgbClr val="DE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8C10CCA-2B8B-4EC9-AE9C-D4D380B3B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434" y="4581138"/>
            <a:ext cx="1209065" cy="1656184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E597FCE7-4044-402D-9994-EA141CC87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505" y="4581133"/>
            <a:ext cx="2398592" cy="1656183"/>
          </a:xfrm>
          <a:prstGeom prst="rect">
            <a:avLst/>
          </a:prstGeom>
          <a:noFill/>
          <a:ln>
            <a:solidFill>
              <a:srgbClr val="1D1D1B"/>
            </a:solidFill>
          </a:ln>
          <a:effectLst/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EB8AC46-FE1C-4DE0-9039-9363A5C27B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5" t="4349" r="2895" b="4347"/>
          <a:stretch/>
        </p:blipFill>
        <p:spPr>
          <a:xfrm>
            <a:off x="5881747" y="4581129"/>
            <a:ext cx="2326584" cy="1656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DCCA3EBB-6496-470D-BD25-6AB256C10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679" y="4581133"/>
            <a:ext cx="1976784" cy="1656179"/>
          </a:xfrm>
          <a:prstGeom prst="rect">
            <a:avLst/>
          </a:prstGeom>
          <a:noFill/>
          <a:ln>
            <a:solidFill>
              <a:srgbClr val="1D1D1B"/>
            </a:solidFill>
          </a:ln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8FEEAA3-5141-4D77-8D5E-CEE749E44F60}"/>
              </a:ext>
            </a:extLst>
          </p:cNvPr>
          <p:cNvSpPr txBox="1"/>
          <p:nvPr/>
        </p:nvSpPr>
        <p:spPr>
          <a:xfrm>
            <a:off x="2133564" y="6237312"/>
            <a:ext cx="8108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특허                                 시제품                                        소프트웨어                                  부품설계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D7EF0B1C-EE3A-40AD-BED9-9F16271DD5F3}"/>
              </a:ext>
            </a:extLst>
          </p:cNvPr>
          <p:cNvSpPr/>
          <p:nvPr/>
        </p:nvSpPr>
        <p:spPr>
          <a:xfrm>
            <a:off x="8616281" y="3323430"/>
            <a:ext cx="792491" cy="961971"/>
          </a:xfrm>
          <a:prstGeom prst="rect">
            <a:avLst/>
          </a:prstGeom>
          <a:noFill/>
          <a:ln w="38100">
            <a:solidFill>
              <a:srgbClr val="DE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AC8A3E-2AFC-4931-95F4-BD4C6F0C6C97}"/>
              </a:ext>
            </a:extLst>
          </p:cNvPr>
          <p:cNvSpPr txBox="1"/>
          <p:nvPr/>
        </p:nvSpPr>
        <p:spPr>
          <a:xfrm>
            <a:off x="8544473" y="301565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추가달성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</a:t>
            </a:r>
          </a:p>
        </p:txBody>
      </p:sp>
      <p:sp>
        <p:nvSpPr>
          <p:cNvPr id="37" name="제목 1">
            <a:extLst>
              <a:ext uri="{FF2B5EF4-FFF2-40B4-BE49-F238E27FC236}">
                <a16:creationId xmlns:a16="http://schemas.microsoft.com/office/drawing/2014/main" id="{690D2FCB-80E2-4617-92BB-7FE00AC1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189422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/>
      <p:bldP spid="30" grpId="0" animBg="1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125">
            <a:extLst>
              <a:ext uri="{FF2B5EF4-FFF2-40B4-BE49-F238E27FC236}">
                <a16:creationId xmlns:a16="http://schemas.microsoft.com/office/drawing/2014/main" id="{2FA7A672-DCB8-4475-8E56-BFA7272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937" y="1556832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01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125">
            <a:extLst>
              <a:ext uri="{FF2B5EF4-FFF2-40B4-BE49-F238E27FC236}">
                <a16:creationId xmlns:a16="http://schemas.microsoft.com/office/drawing/2014/main" id="{8D68D9CC-0771-4912-A95F-3E86D37DC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08" y="1556832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02</a:t>
            </a:r>
          </a:p>
        </p:txBody>
      </p:sp>
      <p:sp>
        <p:nvSpPr>
          <p:cNvPr id="46" name="직사각형 125">
            <a:extLst>
              <a:ext uri="{FF2B5EF4-FFF2-40B4-BE49-F238E27FC236}">
                <a16:creationId xmlns:a16="http://schemas.microsoft.com/office/drawing/2014/main" id="{8D68D9CC-0771-4912-A95F-3E86D37DC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150" y="1556832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03</a:t>
            </a:r>
          </a:p>
        </p:txBody>
      </p:sp>
      <p:sp>
        <p:nvSpPr>
          <p:cNvPr id="50" name="직사각형 125">
            <a:extLst>
              <a:ext uri="{FF2B5EF4-FFF2-40B4-BE49-F238E27FC236}">
                <a16:creationId xmlns:a16="http://schemas.microsoft.com/office/drawing/2014/main" id="{2FA7A672-DCB8-4475-8E56-BFA7272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150" y="4269289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06</a:t>
            </a:r>
          </a:p>
        </p:txBody>
      </p:sp>
      <p:sp>
        <p:nvSpPr>
          <p:cNvPr id="51" name="직사각형 125">
            <a:extLst>
              <a:ext uri="{FF2B5EF4-FFF2-40B4-BE49-F238E27FC236}">
                <a16:creationId xmlns:a16="http://schemas.microsoft.com/office/drawing/2014/main" id="{2FA7A672-DCB8-4475-8E56-BFA7272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937" y="4286007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04</a:t>
            </a:r>
          </a:p>
        </p:txBody>
      </p:sp>
      <p:sp>
        <p:nvSpPr>
          <p:cNvPr id="58" name="직사각형 125">
            <a:extLst>
              <a:ext uri="{FF2B5EF4-FFF2-40B4-BE49-F238E27FC236}">
                <a16:creationId xmlns:a16="http://schemas.microsoft.com/office/drawing/2014/main" id="{2FA7A672-DCB8-4475-8E56-BFA7272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48" y="4286007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05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EC9577-E167-4A7A-B7B1-98D3048903FF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5.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성 과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FF1B5F-4D9E-491D-954D-C784AABD26D8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개발성과 및 성과활용 방안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CFA17316-7E62-480F-975E-77F6A2E9A8DA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62611F7-3343-4450-9C6F-CDD256898ABB}"/>
              </a:ext>
            </a:extLst>
          </p:cNvPr>
          <p:cNvSpPr txBox="1"/>
          <p:nvPr/>
        </p:nvSpPr>
        <p:spPr>
          <a:xfrm>
            <a:off x="2063355" y="1556832"/>
            <a:ext cx="183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기술적 성과</a:t>
            </a:r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D88448-0E83-4335-9F01-27AFB0EA9EA9}"/>
              </a:ext>
            </a:extLst>
          </p:cNvPr>
          <p:cNvSpPr txBox="1"/>
          <p:nvPr/>
        </p:nvSpPr>
        <p:spPr>
          <a:xfrm>
            <a:off x="5347608" y="1556832"/>
            <a:ext cx="129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경제적 측면</a:t>
            </a:r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004C68-536B-455C-ADBC-776C9B9749A0}"/>
              </a:ext>
            </a:extLst>
          </p:cNvPr>
          <p:cNvSpPr txBox="1"/>
          <p:nvPr/>
        </p:nvSpPr>
        <p:spPr>
          <a:xfrm>
            <a:off x="8545044" y="1556832"/>
            <a:ext cx="172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연구개발 성과</a:t>
            </a:r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28169C-B434-49BA-967A-14D08DA325E0}"/>
              </a:ext>
            </a:extLst>
          </p:cNvPr>
          <p:cNvSpPr txBox="1"/>
          <p:nvPr/>
        </p:nvSpPr>
        <p:spPr>
          <a:xfrm>
            <a:off x="2063355" y="4287706"/>
            <a:ext cx="212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연구개발 활용방안</a:t>
            </a:r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64FA08-9D7E-431A-90B1-C78DAB0F148E}"/>
              </a:ext>
            </a:extLst>
          </p:cNvPr>
          <p:cNvSpPr txBox="1"/>
          <p:nvPr/>
        </p:nvSpPr>
        <p:spPr>
          <a:xfrm>
            <a:off x="5346096" y="4285240"/>
            <a:ext cx="149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사업화 계획</a:t>
            </a:r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8E4946-9CA7-4FA6-A7BB-E69230551232}"/>
              </a:ext>
            </a:extLst>
          </p:cNvPr>
          <p:cNvSpPr txBox="1"/>
          <p:nvPr/>
        </p:nvSpPr>
        <p:spPr>
          <a:xfrm>
            <a:off x="8545044" y="4271904"/>
            <a:ext cx="119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고용 창출</a:t>
            </a:r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473919A-9259-4E4C-8E81-EA5521615BEC}"/>
              </a:ext>
            </a:extLst>
          </p:cNvPr>
          <p:cNvSpPr txBox="1"/>
          <p:nvPr/>
        </p:nvSpPr>
        <p:spPr>
          <a:xfrm>
            <a:off x="1702447" y="1988840"/>
            <a:ext cx="2489155" cy="1677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기술 노하우 획득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설계도면 확보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구조해석 자료 확보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시제품 확보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부품안전인증 성능 확보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F0F88D5-9166-4C10-8E7D-CEFAE8EF8174}"/>
              </a:ext>
            </a:extLst>
          </p:cNvPr>
          <p:cNvSpPr txBox="1"/>
          <p:nvPr/>
        </p:nvSpPr>
        <p:spPr>
          <a:xfrm>
            <a:off x="4987608" y="1988841"/>
            <a:ext cx="2876402" cy="2323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공동개발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–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신뢰성 안전성 확보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신제품 개발의 견인효과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매출증대 효과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고용증대 효과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안정적인 개발여건 조성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중소기업 자생력 증대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00CE0A3-54D5-467F-B88D-B9F8EC459F19}"/>
              </a:ext>
            </a:extLst>
          </p:cNvPr>
          <p:cNvSpPr txBox="1"/>
          <p:nvPr/>
        </p:nvSpPr>
        <p:spPr>
          <a:xfrm>
            <a:off x="8188150" y="1988841"/>
            <a:ext cx="2876402" cy="13538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부품안전인증 기준 충족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하드웨어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소프트웨어 확보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부품설계 및 구조해석 데이터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특허 출원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6E4422-C50F-4BC1-840D-87A1463813F2}"/>
              </a:ext>
            </a:extLst>
          </p:cNvPr>
          <p:cNvSpPr txBox="1"/>
          <p:nvPr/>
        </p:nvSpPr>
        <p:spPr>
          <a:xfrm>
            <a:off x="1898479" y="4725144"/>
            <a:ext cx="2876402" cy="20002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활용대상 탐색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활용을 위한 단계적 전략 수립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한국승강기안전공단과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협력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마켓팅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홍보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판로확보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국내외 시장 진출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엑스포 참여 및 홍보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23CB8EC-009B-452A-9EB1-B5DC015EE657}"/>
              </a:ext>
            </a:extLst>
          </p:cNvPr>
          <p:cNvSpPr txBox="1"/>
          <p:nvPr/>
        </p:nvSpPr>
        <p:spPr>
          <a:xfrm>
            <a:off x="4987608" y="4725144"/>
            <a:ext cx="2876402" cy="1677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가격 경쟁력을 통한 점유율 상승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인건비 절약으로 인한 가격경쟁력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설비 재투자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수출을 통한 글로벌 사업화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카다로그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제작 등 홍보사업 활성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91961D-21A5-4B0A-AB7F-D1970CEF345B}"/>
              </a:ext>
            </a:extLst>
          </p:cNvPr>
          <p:cNvSpPr txBox="1"/>
          <p:nvPr/>
        </p:nvSpPr>
        <p:spPr>
          <a:xfrm>
            <a:off x="8188150" y="4725144"/>
            <a:ext cx="2876402" cy="1677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품질관리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품질검사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포장 및 납품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연구개발 인력 확충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고용 창출 효과 기대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6" name="제목 1">
            <a:extLst>
              <a:ext uri="{FF2B5EF4-FFF2-40B4-BE49-F238E27FC236}">
                <a16:creationId xmlns:a16="http://schemas.microsoft.com/office/drawing/2014/main" id="{9248CB3B-766C-4FEF-B5EE-A19678EBA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30784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6" grpId="0" animBg="1"/>
      <p:bldP spid="50" grpId="0" animBg="1"/>
      <p:bldP spid="51" grpId="0" animBg="1"/>
      <p:bldP spid="58" grpId="0" animBg="1"/>
      <p:bldP spid="38" grpId="0"/>
      <p:bldP spid="39" grpId="0"/>
      <p:bldP spid="40" grpId="0"/>
      <p:bldP spid="45" grpId="0"/>
      <p:bldP spid="52" grpId="0"/>
      <p:bldP spid="53" grpId="0"/>
      <p:bldP spid="54" grpId="0"/>
      <p:bldP spid="55" grpId="0"/>
      <p:bldP spid="60" grpId="0"/>
      <p:bldP spid="61" grpId="0"/>
      <p:bldP spid="63" grpId="0"/>
      <p:bldP spid="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AFF1B5F-4D9E-491D-954D-C784AABD26D8}"/>
              </a:ext>
            </a:extLst>
          </p:cNvPr>
          <p:cNvSpPr txBox="1"/>
          <p:nvPr/>
        </p:nvSpPr>
        <p:spPr>
          <a:xfrm>
            <a:off x="2239562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연구개발비 사용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CFA17316-7E62-480F-975E-77F6A2E9A8DA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제목 1">
            <a:extLst>
              <a:ext uri="{FF2B5EF4-FFF2-40B4-BE49-F238E27FC236}">
                <a16:creationId xmlns:a16="http://schemas.microsoft.com/office/drawing/2014/main" id="{81598ED9-F128-4731-BFE4-D48426057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22725592-AFD7-4A49-AFFA-98103479A2FE}"/>
              </a:ext>
            </a:extLst>
          </p:cNvPr>
          <p:cNvGraphicFramePr>
            <a:graphicFrameLocks noGrp="1"/>
          </p:cNvGraphicFramePr>
          <p:nvPr/>
        </p:nvGraphicFramePr>
        <p:xfrm>
          <a:off x="2207568" y="1700808"/>
          <a:ext cx="6721248" cy="4466156"/>
        </p:xfrm>
        <a:graphic>
          <a:graphicData uri="http://schemas.openxmlformats.org/drawingml/2006/table">
            <a:tbl>
              <a:tblPr/>
              <a:tblGrid>
                <a:gridCol w="934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3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36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87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1216">
                <a:tc gridSpan="4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구  분</a:t>
                      </a:r>
                      <a:r>
                        <a:rPr lang="ko-KR" altLang="en-US" sz="1200" kern="0" spc="-1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lang="ko-KR" altLang="en-US" sz="1200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차년도</a:t>
                      </a:r>
                      <a:endParaRPr lang="ko-KR" altLang="en-US" sz="1200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2019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1200" kern="0" spc="-1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차년도</a:t>
                      </a:r>
                      <a:endParaRPr lang="ko-KR" altLang="en-US" sz="1200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2020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1200" kern="0" spc="-1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200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  <a:defRPr/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합 계</a:t>
                      </a:r>
                      <a:endParaRPr lang="ko-KR" altLang="en-US" sz="1200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434">
                <a:tc rowSpan="10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직접비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인건비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내부</a:t>
                      </a:r>
                      <a:endParaRPr lang="ko-KR" altLang="en-US" sz="1200" kern="0" spc="0" baseline="0" dirty="0">
                        <a:solidFill>
                          <a:srgbClr val="000000"/>
                        </a:solidFill>
                        <a:effectLst/>
                        <a:latin typeface="+mj-ea"/>
                        <a:ea typeface="나눔스퀘어 Bold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현물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6,750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18,845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25,595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현금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외부</a:t>
                      </a:r>
                      <a:endParaRPr lang="ko-KR" altLang="en-US" sz="1200" kern="0" spc="0" baseline="0" dirty="0">
                        <a:solidFill>
                          <a:srgbClr val="000000"/>
                        </a:solidFill>
                        <a:effectLst/>
                        <a:latin typeface="+mj-ea"/>
                        <a:ea typeface="나눔스퀘어 Bold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현물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현금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2171700" marR="63500" indent="-217170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  <a:defRPr/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연구장비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재료비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현물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현금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18,031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39,136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57,167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연구활동비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3,102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3,102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연구과제추진비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1,907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6,278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8,185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위탁연구비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sz="1200" kern="0" spc="-1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소   계 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(A)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26,688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67,362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94,050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434">
                <a:tc row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간접비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연구지원비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sz="1200" kern="0" spc="-1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성과활용지원비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</a:t>
                      </a:r>
                      <a:r>
                        <a:rPr lang="en-US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,500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</a:t>
                      </a:r>
                      <a:r>
                        <a:rPr lang="en-US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,500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소   계 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(B)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5,500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5,500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3434">
                <a:tc gridSpan="4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부가가치세  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(A+B) X 10%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3434">
                <a:tc gridSpan="4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총 연구개발비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26,688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72,862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99,550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3357BD-E030-4788-A004-3FD9040A1EDF}"/>
              </a:ext>
            </a:extLst>
          </p:cNvPr>
          <p:cNvSpPr txBox="1"/>
          <p:nvPr/>
        </p:nvSpPr>
        <p:spPr>
          <a:xfrm>
            <a:off x="9048328" y="1476518"/>
            <a:ext cx="936104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단위 </a:t>
            </a:r>
            <a:r>
              <a:rPr lang="en-US" altLang="ko-KR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: </a:t>
            </a:r>
            <a:r>
              <a:rPr lang="ko-KR" altLang="en-US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천원</a:t>
            </a:r>
            <a:endParaRPr lang="en-US" altLang="ko-KR" sz="10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8062339D-A03E-497E-8180-0F65BA7818E6}"/>
              </a:ext>
            </a:extLst>
          </p:cNvPr>
          <p:cNvGraphicFramePr>
            <a:graphicFrameLocks noGrp="1"/>
          </p:cNvGraphicFramePr>
          <p:nvPr/>
        </p:nvGraphicFramePr>
        <p:xfrm>
          <a:off x="8928816" y="1698529"/>
          <a:ext cx="936104" cy="4466156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:a16="http://schemas.microsoft.com/office/drawing/2014/main" val="2324053290"/>
                    </a:ext>
                  </a:extLst>
                </a:gridCol>
              </a:tblGrid>
              <a:tr h="351216"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200" kern="0" spc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사용금액</a:t>
                      </a:r>
                    </a:p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개발완료</a:t>
                      </a:r>
                      <a:r>
                        <a:rPr lang="en-US" altLang="ko-KR" sz="1200" kern="0" spc="-1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200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848675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25,595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556437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630592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380062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745939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498668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57,167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515997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2,800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746477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8,185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302515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968066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94,050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6722398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endParaRPr lang="ko-KR" altLang="en-US" sz="1200" kern="0" spc="-1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490444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5,181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381013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5,181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825869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-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868483"/>
                  </a:ext>
                </a:extLst>
              </a:tr>
              <a:tr h="253434">
                <a:tc>
                  <a:txBody>
                    <a:bodyPr/>
                    <a:lstStyle/>
                    <a:p>
                      <a:pPr marL="2171700" marR="63500" indent="-217170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99,231</a:t>
                      </a:r>
                      <a:endParaRPr lang="en-US" sz="1200" kern="0" spc="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05441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40D437E-DAF1-4F43-B020-E7F605805480}"/>
              </a:ext>
            </a:extLst>
          </p:cNvPr>
          <p:cNvSpPr txBox="1"/>
          <p:nvPr/>
        </p:nvSpPr>
        <p:spPr>
          <a:xfrm>
            <a:off x="8328248" y="1478797"/>
            <a:ext cx="936104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부가세포함  </a:t>
            </a:r>
            <a:r>
              <a:rPr lang="en-US" altLang="ko-KR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CBA8DE-9E0A-4878-BEF5-B06B78F1116E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5.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성 과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23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A801E98C-B8E4-4DE9-8567-E0481FE77F0D}"/>
              </a:ext>
            </a:extLst>
          </p:cNvPr>
          <p:cNvCxnSpPr>
            <a:cxnSpLocks/>
          </p:cNvCxnSpPr>
          <p:nvPr/>
        </p:nvCxnSpPr>
        <p:spPr>
          <a:xfrm>
            <a:off x="4786728" y="1237763"/>
            <a:ext cx="2618115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8A3023E-B49B-472C-8F1B-E2A37BA6203D}"/>
              </a:ext>
            </a:extLst>
          </p:cNvPr>
          <p:cNvSpPr txBox="1"/>
          <p:nvPr/>
        </p:nvSpPr>
        <p:spPr>
          <a:xfrm>
            <a:off x="2455586" y="818855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감사합니다</a:t>
            </a:r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pic>
        <p:nvPicPr>
          <p:cNvPr id="10" name="_x358924248" descr="EMB000037f801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8" b="3281"/>
          <a:stretch>
            <a:fillRect/>
          </a:stretch>
        </p:blipFill>
        <p:spPr bwMode="auto">
          <a:xfrm>
            <a:off x="6336726" y="1700809"/>
            <a:ext cx="3071643" cy="2798554"/>
          </a:xfrm>
          <a:prstGeom prst="rect">
            <a:avLst/>
          </a:prstGeom>
          <a:noFill/>
          <a:ln>
            <a:solidFill>
              <a:srgbClr val="1D1D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59580" y="4610311"/>
            <a:ext cx="3672408" cy="1093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43056">
              <a:lnSpc>
                <a:spcPct val="150000"/>
              </a:lnSpc>
              <a:defRPr/>
            </a:pPr>
            <a:r>
              <a:rPr lang="en-US" altLang="ko-KR" sz="48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THANK YOU !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6A763C6-18D7-4F1C-8E11-2FB9E39A9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592" y="1700808"/>
            <a:ext cx="3385918" cy="2798554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13" name="제목 1">
            <a:extLst>
              <a:ext uri="{FF2B5EF4-FFF2-40B4-BE49-F238E27FC236}">
                <a16:creationId xmlns:a16="http://schemas.microsoft.com/office/drawing/2014/main" id="{E73E8636-29E3-400F-81E0-06B94E95A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334697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직사각형 125"/>
          <p:cNvSpPr>
            <a:spLocks noChangeArrowheads="1"/>
          </p:cNvSpPr>
          <p:nvPr/>
        </p:nvSpPr>
        <p:spPr bwMode="auto">
          <a:xfrm>
            <a:off x="1683678" y="5812872"/>
            <a:ext cx="253052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소 재 지</a:t>
            </a:r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  <a:cs typeface="+mj-cs"/>
            </a:endParaRPr>
          </a:p>
          <a:p>
            <a:pPr lvl="0" algn="ctr"/>
            <a:r>
              <a:rPr lang="ko-KR" altLang="en-US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ABAABA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경상남도 거창군 남상면 일반산업단지 </a:t>
            </a:r>
            <a:r>
              <a:rPr lang="en-US" altLang="ko-KR" sz="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ABAABA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191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E28190E-A4C1-4F6D-8ABE-43CE8BFB8E28}"/>
              </a:ext>
            </a:extLst>
          </p:cNvPr>
          <p:cNvSpPr txBox="1"/>
          <p:nvPr/>
        </p:nvSpPr>
        <p:spPr>
          <a:xfrm>
            <a:off x="2455586" y="1177220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1994</a:t>
            </a:r>
            <a:r>
              <a:rPr lang="ko-KR" altLang="en-US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년 설립 이래</a:t>
            </a:r>
            <a:r>
              <a:rPr lang="en-US" altLang="ko-KR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, </a:t>
            </a:r>
            <a:r>
              <a:rPr lang="ko-KR" altLang="en-US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산업부품 가공 및 조립기술을 바탕으로 국내</a:t>
            </a:r>
            <a:r>
              <a:rPr lang="en-US" altLang="ko-KR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/</a:t>
            </a:r>
            <a:r>
              <a:rPr lang="ko-KR" altLang="en-US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외 안전 인증 조건에 부합하는 승강기부품 제조회사 입니다</a:t>
            </a:r>
            <a:r>
              <a:rPr lang="en-US" altLang="ko-KR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.</a:t>
            </a:r>
            <a:r>
              <a:rPr lang="ko-KR" altLang="en-US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 </a:t>
            </a:r>
            <a:endParaRPr lang="en-US" altLang="ko-KR" sz="10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+mj-cs"/>
            </a:endParaRPr>
          </a:p>
        </p:txBody>
      </p: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B468B49E-604D-4A5C-B37C-A1218698D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094187"/>
              </p:ext>
            </p:extLst>
          </p:nvPr>
        </p:nvGraphicFramePr>
        <p:xfrm>
          <a:off x="5303912" y="2063114"/>
          <a:ext cx="5063688" cy="1644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5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59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9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548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14000"/>
                        </a:lnSpc>
                        <a:spcBef>
                          <a:spcPts val="95"/>
                        </a:spcBef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년도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매출액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수출액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합계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2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2018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3,100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0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3,100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2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2019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3,500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2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3,502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2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2020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3,380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0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3,380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" name="직사각형 51"/>
          <p:cNvSpPr/>
          <p:nvPr/>
        </p:nvSpPr>
        <p:spPr>
          <a:xfrm>
            <a:off x="5315027" y="1646657"/>
            <a:ext cx="1585634" cy="274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연 매출액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78" y="1676546"/>
            <a:ext cx="2931244" cy="4128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9336360" y="1775082"/>
            <a:ext cx="1008112" cy="274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단위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백만원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B468B49E-604D-4A5C-B37C-A1218698DFC6}"/>
              </a:ext>
            </a:extLst>
          </p:cNvPr>
          <p:cNvGraphicFramePr>
            <a:graphicFrameLocks noGrp="1"/>
          </p:cNvGraphicFramePr>
          <p:nvPr/>
        </p:nvGraphicFramePr>
        <p:xfrm>
          <a:off x="5321338" y="4369799"/>
          <a:ext cx="2574863" cy="1935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7148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14000"/>
                        </a:lnSpc>
                        <a:spcBef>
                          <a:spcPts val="95"/>
                        </a:spcBef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직무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인원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(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명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)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3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연구직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3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3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생산직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10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8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기타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4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8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총 계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17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직사각형 20"/>
          <p:cNvSpPr/>
          <p:nvPr/>
        </p:nvSpPr>
        <p:spPr>
          <a:xfrm>
            <a:off x="5326644" y="4005064"/>
            <a:ext cx="1585634" cy="274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인원현황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2" name="Picture 2" descr="C:\Users\Dell\Desktop\org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947" y="3924095"/>
            <a:ext cx="2625114" cy="260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제목 1">
            <a:extLst>
              <a:ext uri="{FF2B5EF4-FFF2-40B4-BE49-F238E27FC236}">
                <a16:creationId xmlns:a16="http://schemas.microsoft.com/office/drawing/2014/main" id="{E62DA21F-6404-4DB2-B7F9-8B296665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2D8A4-3396-4CC7-9D6C-F262217CDF6E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1.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기 업 소 개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4716B182-EC08-43D0-AAE3-C9EA29A58C26}"/>
              </a:ext>
            </a:extLst>
          </p:cNvPr>
          <p:cNvCxnSpPr>
            <a:cxnSpLocks/>
          </p:cNvCxnSpPr>
          <p:nvPr/>
        </p:nvCxnSpPr>
        <p:spPr>
          <a:xfrm>
            <a:off x="4827081" y="1052736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65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직사각형 125"/>
          <p:cNvSpPr>
            <a:spLocks noChangeArrowheads="1"/>
          </p:cNvSpPr>
          <p:nvPr/>
        </p:nvSpPr>
        <p:spPr bwMode="auto">
          <a:xfrm>
            <a:off x="1487488" y="5939988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승강기 카 도어장치 특허증</a:t>
            </a:r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  <a:cs typeface="+mj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E28190E-A4C1-4F6D-8ABE-43CE8BFB8E28}"/>
              </a:ext>
            </a:extLst>
          </p:cNvPr>
          <p:cNvSpPr txBox="1"/>
          <p:nvPr/>
        </p:nvSpPr>
        <p:spPr>
          <a:xfrm>
            <a:off x="2351585" y="1177220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과제 수행 경력 및 특허보유 현황</a:t>
            </a:r>
            <a:endParaRPr lang="en-US" altLang="ko-KR" sz="10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+mj-cs"/>
            </a:endParaRPr>
          </a:p>
        </p:txBody>
      </p:sp>
      <p:cxnSp>
        <p:nvCxnSpPr>
          <p:cNvPr id="137" name="직선 연결선 136">
            <a:extLst>
              <a:ext uri="{FF2B5EF4-FFF2-40B4-BE49-F238E27FC236}">
                <a16:creationId xmlns:a16="http://schemas.microsoft.com/office/drawing/2014/main" id="{CE2E7F0F-C67A-4F04-A564-1AF6306823E3}"/>
              </a:ext>
            </a:extLst>
          </p:cNvPr>
          <p:cNvCxnSpPr>
            <a:cxnSpLocks/>
          </p:cNvCxnSpPr>
          <p:nvPr/>
        </p:nvCxnSpPr>
        <p:spPr>
          <a:xfrm>
            <a:off x="4795088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B468B49E-604D-4A5C-B37C-A1218698DFC6}"/>
              </a:ext>
            </a:extLst>
          </p:cNvPr>
          <p:cNvGraphicFramePr>
            <a:graphicFrameLocks noGrp="1"/>
          </p:cNvGraphicFramePr>
          <p:nvPr/>
        </p:nvGraphicFramePr>
        <p:xfrm>
          <a:off x="5303912" y="2063114"/>
          <a:ext cx="5174022" cy="1826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2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548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14000"/>
                        </a:lnSpc>
                        <a:spcBef>
                          <a:spcPts val="95"/>
                        </a:spcBef>
                      </a:pP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과제내용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시행년도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결과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특허출원</a:t>
                      </a:r>
                      <a:endParaRPr lang="en-US" altLang="ko-KR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및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 보유</a:t>
                      </a:r>
                      <a:endParaRPr lang="en-US" altLang="ko-KR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2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승강기 카 도어장치의 핵심기술 개발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2019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과제완료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1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건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2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중저속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 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MRL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형 승강기의 핵심안전</a:t>
                      </a:r>
                      <a:endParaRPr lang="en-US" altLang="ko-KR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장치인 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Ø6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 로프용 </a:t>
                      </a:r>
                      <a:r>
                        <a:rPr lang="ko-KR" altLang="en-US" sz="1200" b="1" kern="1200" spc="-50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조속기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 개발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2018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과제완료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2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건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2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엘리베이터용 이종소재를 </a:t>
                      </a:r>
                      <a:endParaRPr lang="en-US" altLang="ko-KR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사용한 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Pulley</a:t>
                      </a:r>
                      <a:r>
                        <a:rPr lang="en-US" altLang="ko-KR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 </a:t>
                      </a:r>
                      <a:r>
                        <a:rPr lang="ko-KR" altLang="en-US" sz="1200" b="1" kern="1200" spc="-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개발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2016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n-cs"/>
                        </a:rPr>
                        <a:t>과제완료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-</a:t>
                      </a:r>
                      <a:endParaRPr lang="ko-KR" altLang="en-US" sz="1200" b="1" kern="1200" spc="-5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+mj-cs"/>
                      </a:endParaRP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" name="직사각형 51"/>
          <p:cNvSpPr/>
          <p:nvPr/>
        </p:nvSpPr>
        <p:spPr>
          <a:xfrm>
            <a:off x="5315027" y="1646657"/>
            <a:ext cx="2065107" cy="265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과제 수행 경력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78" y="1715361"/>
            <a:ext cx="2900154" cy="409751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15" name="직사각형 14"/>
          <p:cNvSpPr/>
          <p:nvPr/>
        </p:nvSpPr>
        <p:spPr>
          <a:xfrm>
            <a:off x="5315028" y="4149080"/>
            <a:ext cx="459739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기타 보유 특허신청 및 </a:t>
            </a:r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실용실안</a:t>
            </a:r>
            <a:endParaRPr lang="en-US" altLang="ko-KR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B468B49E-604D-4A5C-B37C-A1218698DFC6}"/>
              </a:ext>
            </a:extLst>
          </p:cNvPr>
          <p:cNvGraphicFramePr>
            <a:graphicFrameLocks noGrp="1"/>
          </p:cNvGraphicFramePr>
          <p:nvPr/>
        </p:nvGraphicFramePr>
        <p:xfrm>
          <a:off x="5309404" y="4574916"/>
          <a:ext cx="5174022" cy="366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4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25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에스컬레이터 </a:t>
                      </a:r>
                      <a:r>
                        <a:rPr lang="ko-KR" altLang="en-US" sz="1200" b="1" kern="1200" spc="-5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역주행방지장치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(6M), 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원격 </a:t>
                      </a:r>
                      <a:r>
                        <a:rPr lang="ko-KR" altLang="en-US" sz="1200" b="1" kern="1200" spc="-5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조속기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 작동장치 외 </a:t>
                      </a:r>
                      <a:r>
                        <a:rPr lang="en-US" altLang="ko-KR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30</a:t>
                      </a:r>
                      <a:r>
                        <a:rPr lang="ko-KR" altLang="en-US" sz="1200" b="1" kern="1200" spc="-5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+mj-cs"/>
                        </a:rPr>
                        <a:t>건 보유</a:t>
                      </a:r>
                    </a:p>
                  </a:txBody>
                  <a:tcPr marL="100584" marR="100584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28" y="5005720"/>
            <a:ext cx="5299368" cy="1375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991544" y="3692107"/>
            <a:ext cx="93610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제목 1">
            <a:extLst>
              <a:ext uri="{FF2B5EF4-FFF2-40B4-BE49-F238E27FC236}">
                <a16:creationId xmlns:a16="http://schemas.microsoft.com/office/drawing/2014/main" id="{DC7888AE-967A-4A6F-9E6E-6280CFB5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351632-7E05-4709-B9DA-EF97BC49577C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1.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기 업 소 개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436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125">
            <a:extLst>
              <a:ext uri="{FF2B5EF4-FFF2-40B4-BE49-F238E27FC236}">
                <a16:creationId xmlns:a16="http://schemas.microsoft.com/office/drawing/2014/main" id="{2FA7A672-DCB8-4475-8E56-BFA7272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143" y="1556832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01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125">
            <a:extLst>
              <a:ext uri="{FF2B5EF4-FFF2-40B4-BE49-F238E27FC236}">
                <a16:creationId xmlns:a16="http://schemas.microsoft.com/office/drawing/2014/main" id="{8D68D9CC-0771-4912-A95F-3E86D37DC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3814" y="1556832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02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28190E-A4C1-4F6D-8ABE-43CE8BFB8E28}"/>
              </a:ext>
            </a:extLst>
          </p:cNvPr>
          <p:cNvSpPr txBox="1"/>
          <p:nvPr/>
        </p:nvSpPr>
        <p:spPr>
          <a:xfrm>
            <a:off x="2351585" y="1177220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㈜서광 생산품 및 수입판매품</a:t>
            </a:r>
            <a:endParaRPr lang="en-US" altLang="ko-KR" sz="10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+mj-cs"/>
            </a:endParaRP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CE2E7F0F-C67A-4F04-A564-1AF6306823E3}"/>
              </a:ext>
            </a:extLst>
          </p:cNvPr>
          <p:cNvCxnSpPr>
            <a:cxnSpLocks/>
          </p:cNvCxnSpPr>
          <p:nvPr/>
        </p:nvCxnSpPr>
        <p:spPr>
          <a:xfrm>
            <a:off x="4795088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_x404959232" descr="EMB000033f8bd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40" y="1789820"/>
            <a:ext cx="1924305" cy="127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직사각형 32"/>
          <p:cNvSpPr/>
          <p:nvPr/>
        </p:nvSpPr>
        <p:spPr>
          <a:xfrm>
            <a:off x="1744228" y="3068961"/>
            <a:ext cx="27675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Traction Machine – Geared</a:t>
            </a:r>
          </a:p>
          <a:p>
            <a:pPr fontAlgn="base" latinLnBrk="0"/>
            <a:r>
              <a:rPr lang="en-US" altLang="ko-KR" sz="900" dirty="0">
                <a:latin typeface="HY견고딕" panose="02030600000101010101" pitchFamily="18" charset="-127"/>
                <a:ea typeface="HY견고딕" panose="02030600000101010101" pitchFamily="18" charset="-127"/>
              </a:rPr>
              <a:t>Max Static Load : 3,500kg ~ 7500kg</a:t>
            </a:r>
          </a:p>
          <a:p>
            <a:pPr fontAlgn="base" latinLnBrk="0"/>
            <a:r>
              <a:rPr lang="en-US" altLang="ko-KR" sz="900" dirty="0">
                <a:latin typeface="HY견고딕" panose="02030600000101010101" pitchFamily="18" charset="-127"/>
                <a:ea typeface="HY견고딕" panose="02030600000101010101" pitchFamily="18" charset="-127"/>
              </a:rPr>
              <a:t>Weight : 320kg ~ 822kg</a:t>
            </a:r>
          </a:p>
          <a:p>
            <a:pPr fontAlgn="base" latinLnBrk="0"/>
            <a:r>
              <a:rPr lang="en-US" altLang="ko-KR" sz="900" dirty="0">
                <a:latin typeface="HY견고딕" panose="02030600000101010101" pitchFamily="18" charset="-127"/>
                <a:ea typeface="HY견고딕" panose="02030600000101010101" pitchFamily="18" charset="-127"/>
              </a:rPr>
              <a:t>Motor : 310V 50Hz VVVF</a:t>
            </a:r>
          </a:p>
          <a:p>
            <a:pPr fontAlgn="base" latinLnBrk="0"/>
            <a:r>
              <a:rPr lang="en-US" altLang="ko-KR" sz="900" dirty="0">
                <a:latin typeface="HY견고딕" panose="02030600000101010101" pitchFamily="18" charset="-127"/>
                <a:ea typeface="HY견고딕" panose="02030600000101010101" pitchFamily="18" charset="-127"/>
              </a:rPr>
              <a:t>Gear Oil : ISO VG #220 4 Liter</a:t>
            </a:r>
          </a:p>
          <a:p>
            <a:pPr fontAlgn="base" latinLnBrk="0"/>
            <a:r>
              <a:rPr lang="en-US" altLang="ko-KR" sz="900" dirty="0">
                <a:latin typeface="HY견고딕" panose="02030600000101010101" pitchFamily="18" charset="-127"/>
                <a:ea typeface="HY견고딕" panose="02030600000101010101" pitchFamily="18" charset="-127"/>
              </a:rPr>
              <a:t>Brake(Dual Type) : DC 110V 0.91A ~ 1.25A</a:t>
            </a:r>
          </a:p>
        </p:txBody>
      </p:sp>
      <p:pic>
        <p:nvPicPr>
          <p:cNvPr id="35" name="_x404959792" descr="EMB000033f8bd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54" y="1894490"/>
            <a:ext cx="948428" cy="12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_x404960112" descr="EMB000033f8bd7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83" y="1942794"/>
            <a:ext cx="640237" cy="11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직사각형 41"/>
          <p:cNvSpPr/>
          <p:nvPr/>
        </p:nvSpPr>
        <p:spPr>
          <a:xfrm>
            <a:off x="5383756" y="3140969"/>
            <a:ext cx="18643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Sheave &amp; Pulley</a:t>
            </a:r>
          </a:p>
          <a:p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High &amp; Low Speed Module Type</a:t>
            </a:r>
          </a:p>
          <a:p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Beam Pulley</a:t>
            </a:r>
          </a:p>
          <a:p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Cage Pulley</a:t>
            </a:r>
          </a:p>
          <a:p>
            <a:r>
              <a:rPr lang="en-US" altLang="ko-KR" sz="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Compen</a:t>
            </a:r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Rope Weight Pulley</a:t>
            </a:r>
          </a:p>
          <a:p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Otis- Gen2 Sheave</a:t>
            </a:r>
          </a:p>
        </p:txBody>
      </p:sp>
      <p:pic>
        <p:nvPicPr>
          <p:cNvPr id="43" name="_x404959872" descr="EMB000033f8bd7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66" y="1484784"/>
            <a:ext cx="972251" cy="161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직사각형 125">
            <a:extLst>
              <a:ext uri="{FF2B5EF4-FFF2-40B4-BE49-F238E27FC236}">
                <a16:creationId xmlns:a16="http://schemas.microsoft.com/office/drawing/2014/main" id="{8D68D9CC-0771-4912-A95F-3E86D37DC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356" y="1556832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03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8688082" y="3140969"/>
            <a:ext cx="1800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High Speed Governor</a:t>
            </a:r>
          </a:p>
          <a:p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High Speed Type</a:t>
            </a:r>
          </a:p>
          <a:p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Ball Type</a:t>
            </a:r>
          </a:p>
          <a:p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105~420m/min</a:t>
            </a:r>
          </a:p>
        </p:txBody>
      </p:sp>
      <p:pic>
        <p:nvPicPr>
          <p:cNvPr id="48" name="_x404960112" descr="EMB000033f8bd7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286008"/>
            <a:ext cx="1440200" cy="12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직사각형 48"/>
          <p:cNvSpPr/>
          <p:nvPr/>
        </p:nvSpPr>
        <p:spPr>
          <a:xfrm>
            <a:off x="8544272" y="5459160"/>
            <a:ext cx="326026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Traction Machine – Gearless</a:t>
            </a:r>
          </a:p>
          <a:p>
            <a:pPr fontAlgn="base"/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Rated Voltage : AC380V</a:t>
            </a:r>
          </a:p>
          <a:p>
            <a:pPr fontAlgn="base"/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Brake Voltage : DC110V</a:t>
            </a:r>
          </a:p>
          <a:p>
            <a:pPr fontAlgn="base"/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Max. Static Load : 3,000kg</a:t>
            </a:r>
          </a:p>
          <a:p>
            <a:pPr fontAlgn="base"/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Roping : 2:1</a:t>
            </a:r>
          </a:p>
          <a:p>
            <a:pPr fontAlgn="base"/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Capacity : 450 ~ 2000</a:t>
            </a:r>
          </a:p>
          <a:p>
            <a:pPr fontAlgn="base"/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Speed : 0.5m/s ~ 1.75m/s</a:t>
            </a:r>
          </a:p>
          <a:p>
            <a:pPr fontAlgn="base"/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Wrap : Single</a:t>
            </a:r>
          </a:p>
          <a:p>
            <a:pPr fontAlgn="base"/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Sheave </a:t>
            </a:r>
            <a:r>
              <a:rPr lang="en-US" altLang="ko-KR" sz="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Dia</a:t>
            </a:r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: ∅240mm/∅320mm</a:t>
            </a:r>
          </a:p>
        </p:txBody>
      </p:sp>
      <p:sp>
        <p:nvSpPr>
          <p:cNvPr id="50" name="직사각형 125">
            <a:extLst>
              <a:ext uri="{FF2B5EF4-FFF2-40B4-BE49-F238E27FC236}">
                <a16:creationId xmlns:a16="http://schemas.microsoft.com/office/drawing/2014/main" id="{2FA7A672-DCB8-4475-8E56-BFA7272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356" y="4269289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06</a:t>
            </a:r>
          </a:p>
        </p:txBody>
      </p:sp>
      <p:sp>
        <p:nvSpPr>
          <p:cNvPr id="51" name="직사각형 125">
            <a:extLst>
              <a:ext uri="{FF2B5EF4-FFF2-40B4-BE49-F238E27FC236}">
                <a16:creationId xmlns:a16="http://schemas.microsoft.com/office/drawing/2014/main" id="{2FA7A672-DCB8-4475-8E56-BFA7272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143" y="4286007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04</a:t>
            </a:r>
          </a:p>
        </p:txBody>
      </p:sp>
      <p:pic>
        <p:nvPicPr>
          <p:cNvPr id="56" name="_x404960752" descr="EMB000033f8bd8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74" y="4532692"/>
            <a:ext cx="1607331" cy="141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직사각형 56"/>
          <p:cNvSpPr/>
          <p:nvPr/>
        </p:nvSpPr>
        <p:spPr>
          <a:xfrm>
            <a:off x="2207274" y="6025525"/>
            <a:ext cx="1695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Governor For MRL</a:t>
            </a:r>
          </a:p>
          <a:p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Sheave : ∅200mm / ∅240mm</a:t>
            </a:r>
          </a:p>
          <a:p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Wire Rope : ∅6mm / ∅8mm</a:t>
            </a:r>
          </a:p>
        </p:txBody>
      </p:sp>
      <p:sp>
        <p:nvSpPr>
          <p:cNvPr id="58" name="직사각형 125">
            <a:extLst>
              <a:ext uri="{FF2B5EF4-FFF2-40B4-BE49-F238E27FC236}">
                <a16:creationId xmlns:a16="http://schemas.microsoft.com/office/drawing/2014/main" id="{2FA7A672-DCB8-4475-8E56-BFA7272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3854" y="4286007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05</a:t>
            </a:r>
          </a:p>
        </p:txBody>
      </p:sp>
      <p:sp>
        <p:nvSpPr>
          <p:cNvPr id="59" name="직사각형 58"/>
          <p:cNvSpPr/>
          <p:nvPr/>
        </p:nvSpPr>
        <p:spPr>
          <a:xfrm>
            <a:off x="5434872" y="5949280"/>
            <a:ext cx="1453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Tension Device</a:t>
            </a:r>
          </a:p>
          <a:p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Counter Weight Type</a:t>
            </a:r>
          </a:p>
          <a:p>
            <a:r>
              <a:rPr lang="en-US" altLang="ko-KR" sz="800" dirty="0">
                <a:latin typeface="HY견고딕" panose="02030600000101010101" pitchFamily="18" charset="-127"/>
                <a:ea typeface="HY견고딕" panose="02030600000101010101" pitchFamily="18" charset="-127"/>
              </a:rPr>
              <a:t>Pendulum Type</a:t>
            </a:r>
          </a:p>
        </p:txBody>
      </p:sp>
      <p:pic>
        <p:nvPicPr>
          <p:cNvPr id="62" name="_x404960832" descr="EMB000033f8bd8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99" y="4532691"/>
            <a:ext cx="1432721" cy="1411968"/>
          </a:xfrm>
          <a:prstGeom prst="rect">
            <a:avLst/>
          </a:prstGeom>
          <a:noFill/>
          <a:scene3d>
            <a:camera prst="orthographicFront">
              <a:rot lat="0" lon="107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제목 1">
            <a:extLst>
              <a:ext uri="{FF2B5EF4-FFF2-40B4-BE49-F238E27FC236}">
                <a16:creationId xmlns:a16="http://schemas.microsoft.com/office/drawing/2014/main" id="{F97A05B7-19A9-4135-8E85-099AD5A0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627FB6-80FE-4481-9DCF-BA303FB30CB4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1.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기 업 소 개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011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C15A7E8-BC8E-4680-98DA-66D2DBD19859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목 표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28190E-A4C1-4F6D-8ABE-43CE8BFB8E28}"/>
              </a:ext>
            </a:extLst>
          </p:cNvPr>
          <p:cNvSpPr txBox="1"/>
          <p:nvPr/>
        </p:nvSpPr>
        <p:spPr>
          <a:xfrm>
            <a:off x="2311570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높이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10M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용 에스컬레이터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과속역행방지장치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CE2E7F0F-C67A-4F04-A564-1AF6306823E3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3B211DD1-6DCA-443A-B7A4-2FA6E71D0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916583"/>
              </p:ext>
            </p:extLst>
          </p:nvPr>
        </p:nvGraphicFramePr>
        <p:xfrm>
          <a:off x="2041551" y="1546380"/>
          <a:ext cx="8108899" cy="4834950"/>
        </p:xfrm>
        <a:graphic>
          <a:graphicData uri="http://schemas.openxmlformats.org/drawingml/2006/table">
            <a:tbl>
              <a:tblPr/>
              <a:tblGrid>
                <a:gridCol w="1442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678">
                  <a:extLst>
                    <a:ext uri="{9D8B030D-6E8A-4147-A177-3AD203B41FA5}">
                      <a16:colId xmlns:a16="http://schemas.microsoft.com/office/drawing/2014/main" val="2727311392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1762451206"/>
                    </a:ext>
                  </a:extLst>
                </a:gridCol>
                <a:gridCol w="549434">
                  <a:extLst>
                    <a:ext uri="{9D8B030D-6E8A-4147-A177-3AD203B41FA5}">
                      <a16:colId xmlns:a16="http://schemas.microsoft.com/office/drawing/2014/main" val="2551420770"/>
                    </a:ext>
                  </a:extLst>
                </a:gridCol>
                <a:gridCol w="274717">
                  <a:extLst>
                    <a:ext uri="{9D8B030D-6E8A-4147-A177-3AD203B41FA5}">
                      <a16:colId xmlns:a16="http://schemas.microsoft.com/office/drawing/2014/main" val="1463509255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35935808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1996525373"/>
                    </a:ext>
                  </a:extLst>
                </a:gridCol>
                <a:gridCol w="274717">
                  <a:extLst>
                    <a:ext uri="{9D8B030D-6E8A-4147-A177-3AD203B41FA5}">
                      <a16:colId xmlns:a16="http://schemas.microsoft.com/office/drawing/2014/main" val="1963061419"/>
                    </a:ext>
                  </a:extLst>
                </a:gridCol>
                <a:gridCol w="549434">
                  <a:extLst>
                    <a:ext uri="{9D8B030D-6E8A-4147-A177-3AD203B41FA5}">
                      <a16:colId xmlns:a16="http://schemas.microsoft.com/office/drawing/2014/main" val="1824204390"/>
                    </a:ext>
                  </a:extLst>
                </a:gridCol>
                <a:gridCol w="824153">
                  <a:extLst>
                    <a:ext uri="{9D8B030D-6E8A-4147-A177-3AD203B41FA5}">
                      <a16:colId xmlns:a16="http://schemas.microsoft.com/office/drawing/2014/main" val="2770178368"/>
                    </a:ext>
                  </a:extLst>
                </a:gridCol>
                <a:gridCol w="824152">
                  <a:extLst>
                    <a:ext uri="{9D8B030D-6E8A-4147-A177-3AD203B41FA5}">
                      <a16:colId xmlns:a16="http://schemas.microsoft.com/office/drawing/2014/main" val="2665301294"/>
                    </a:ext>
                  </a:extLst>
                </a:gridCol>
              </a:tblGrid>
              <a:tr h="453841"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600" kern="0" spc="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과제 구분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b="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공동연구과제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841"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600" kern="0" spc="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과제명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높이 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10M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용 에스컬레이터 역주행방지장치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800588"/>
                  </a:ext>
                </a:extLst>
              </a:tr>
              <a:tr h="453841"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600" kern="0" spc="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연구 기간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2019. 10. 23 ~ 2020.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10.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22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총 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78040"/>
                  </a:ext>
                </a:extLst>
              </a:tr>
              <a:tr h="398816">
                <a:tc rowSpan="2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600" kern="0" spc="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총 소요예산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총 연구개발비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공단부담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수행기관 부담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663656"/>
                  </a:ext>
                </a:extLst>
              </a:tr>
              <a:tr h="3988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99,550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64,000</a:t>
                      </a:r>
                      <a:r>
                        <a:rPr lang="ko-KR" altLang="en-US" sz="14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천원 </a:t>
                      </a: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(64%)</a:t>
                      </a:r>
                      <a:endParaRPr lang="ko-KR" altLang="en-US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35,550</a:t>
                      </a:r>
                      <a:r>
                        <a:rPr lang="ko-KR" altLang="en-US" sz="14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천원 </a:t>
                      </a: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(36%)</a:t>
                      </a:r>
                      <a:endParaRPr lang="ko-KR" altLang="en-US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344009"/>
                  </a:ext>
                </a:extLst>
              </a:tr>
              <a:tr h="453841"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600" kern="0" spc="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목표가격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650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만원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현재 비교가격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 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→ 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500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195792"/>
                  </a:ext>
                </a:extLst>
              </a:tr>
              <a:tr h="1259982"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600" kern="0" spc="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핵심 목표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2171700" marR="63500" indent="-217170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1. 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조립식으로 설치가 간단한 구조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171700" marR="63500" indent="-217170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2. 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에스컬레이터의 부재에는 변형을 주지 않는 구조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171700" marR="63500" indent="-217170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3. </a:t>
                      </a:r>
                      <a:r>
                        <a:rPr lang="ko-KR" altLang="en-US" sz="1400" kern="0" spc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한국승강기안전공단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부품안전인증 요건을 만족하는 성능을 발휘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765037"/>
                  </a:ext>
                </a:extLst>
              </a:tr>
              <a:tr h="480986">
                <a:tc rowSpan="2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600" kern="0" spc="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예상 성과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논문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특허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시제품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연구시설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장비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표준화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소프트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2171700" marR="63500" indent="-21717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웨어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부품설계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229600"/>
                  </a:ext>
                </a:extLst>
              </a:tr>
              <a:tr h="48098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(Y/N)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Y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Y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71700" marR="63500" indent="-21717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8750" algn="l"/>
                          <a:tab pos="285750" algn="l"/>
                          <a:tab pos="425450" algn="l"/>
                          <a:tab pos="56388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</a:tabLs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Y</a:t>
                      </a:r>
                    </a:p>
                  </a:txBody>
                  <a:tcPr marL="9079" marR="9079" marT="5473" marB="547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418823"/>
                  </a:ext>
                </a:extLst>
              </a:tr>
            </a:tbl>
          </a:graphicData>
        </a:graphic>
      </p:graphicFrame>
      <p:sp>
        <p:nvSpPr>
          <p:cNvPr id="26" name="제목 1">
            <a:extLst>
              <a:ext uri="{FF2B5EF4-FFF2-40B4-BE49-F238E27FC236}">
                <a16:creationId xmlns:a16="http://schemas.microsoft.com/office/drawing/2014/main" id="{11E6B390-A7CC-40D3-BBBA-4C5A3CB3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51087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23">
            <a:extLst>
              <a:ext uri="{FF2B5EF4-FFF2-40B4-BE49-F238E27FC236}">
                <a16:creationId xmlns:a16="http://schemas.microsoft.com/office/drawing/2014/main" id="{DA978D7C-1F4C-4FCC-B4D5-997A68D4E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0031" y="1840755"/>
            <a:ext cx="2227070" cy="4684588"/>
          </a:xfrm>
          <a:prstGeom prst="rect">
            <a:avLst/>
          </a:prstGeom>
          <a:gradFill>
            <a:gsLst>
              <a:gs pos="42000">
                <a:schemeClr val="bg1">
                  <a:lumMod val="99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 w="3175">
            <a:noFill/>
          </a:ln>
          <a:effectLst>
            <a:outerShdw blurRad="4445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t"/>
          <a:lstStyle/>
          <a:p>
            <a:pPr algn="ctr"/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  <a:p>
            <a:pPr algn="ctr"/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  <a:p>
            <a:pPr algn="ctr"/>
            <a:r>
              <a:rPr lang="ko-KR" altLang="en-US" sz="20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안산역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2017. 05. 28</a:t>
            </a: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sp>
        <p:nvSpPr>
          <p:cNvPr id="54" name="Oval 23">
            <a:extLst>
              <a:ext uri="{FF2B5EF4-FFF2-40B4-BE49-F238E27FC236}">
                <a16:creationId xmlns:a16="http://schemas.microsoft.com/office/drawing/2014/main" id="{6DF5D556-9F63-449C-BC52-15F2B36A8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763" y="2077645"/>
            <a:ext cx="2227070" cy="3163776"/>
          </a:xfrm>
          <a:prstGeom prst="rect">
            <a:avLst/>
          </a:prstGeom>
          <a:gradFill>
            <a:gsLst>
              <a:gs pos="42000">
                <a:schemeClr val="bg1">
                  <a:lumMod val="99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 w="3175">
            <a:noFill/>
          </a:ln>
          <a:effectLst>
            <a:outerShdw blurRad="4445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t"/>
          <a:lstStyle/>
          <a:p>
            <a:pPr algn="ctr"/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  <a:p>
            <a:pPr algn="ctr"/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성균관대역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endParaRPr lang="en-US" altLang="ko-KR" sz="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2017. 12. 05</a:t>
            </a:r>
            <a:endParaRPr lang="en-US" altLang="ko-KR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DA5054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sp>
        <p:nvSpPr>
          <p:cNvPr id="52" name="Oval 23">
            <a:extLst>
              <a:ext uri="{FF2B5EF4-FFF2-40B4-BE49-F238E27FC236}">
                <a16:creationId xmlns:a16="http://schemas.microsoft.com/office/drawing/2014/main" id="{81FB5C46-4820-466C-A2B2-0408BEDF4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22" y="2254720"/>
            <a:ext cx="2227070" cy="4342632"/>
          </a:xfrm>
          <a:prstGeom prst="rect">
            <a:avLst/>
          </a:prstGeom>
          <a:gradFill>
            <a:gsLst>
              <a:gs pos="42000">
                <a:schemeClr val="bg1">
                  <a:lumMod val="99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 w="3175">
            <a:noFill/>
          </a:ln>
          <a:effectLst>
            <a:outerShdw blurRad="4445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t"/>
          <a:lstStyle/>
          <a:p>
            <a:pPr algn="ctr">
              <a:lnSpc>
                <a:spcPct val="300000"/>
              </a:lnSpc>
            </a:pP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대전역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2018. 04. 29</a:t>
            </a: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sp>
        <p:nvSpPr>
          <p:cNvPr id="40" name="직사각형 125">
            <a:extLst>
              <a:ext uri="{FF2B5EF4-FFF2-40B4-BE49-F238E27FC236}">
                <a16:creationId xmlns:a16="http://schemas.microsoft.com/office/drawing/2014/main" id="{0F73AF72-4430-463C-B20C-F5C8BC106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008" y="2110271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02</a:t>
            </a:r>
          </a:p>
        </p:txBody>
      </p:sp>
      <p:sp>
        <p:nvSpPr>
          <p:cNvPr id="41" name="직사각형 125">
            <a:extLst>
              <a:ext uri="{FF2B5EF4-FFF2-40B4-BE49-F238E27FC236}">
                <a16:creationId xmlns:a16="http://schemas.microsoft.com/office/drawing/2014/main" id="{2FA7A672-DCB8-4475-8E56-BFA7272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90" y="1937697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03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125">
            <a:extLst>
              <a:ext uri="{FF2B5EF4-FFF2-40B4-BE49-F238E27FC236}">
                <a16:creationId xmlns:a16="http://schemas.microsoft.com/office/drawing/2014/main" id="{8D68D9CC-0771-4912-A95F-3E86D37DC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8273" y="1700808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04</a:t>
            </a:r>
          </a:p>
        </p:txBody>
      </p:sp>
      <p:sp>
        <p:nvSpPr>
          <p:cNvPr id="45" name="Oval 23">
            <a:extLst>
              <a:ext uri="{FF2B5EF4-FFF2-40B4-BE49-F238E27FC236}">
                <a16:creationId xmlns:a16="http://schemas.microsoft.com/office/drawing/2014/main" id="{D04BD262-CC54-4CB4-A5E6-6153F7EEA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430" y="2324587"/>
            <a:ext cx="2227070" cy="3451860"/>
          </a:xfrm>
          <a:prstGeom prst="rect">
            <a:avLst/>
          </a:prstGeom>
          <a:gradFill>
            <a:gsLst>
              <a:gs pos="42000">
                <a:schemeClr val="bg1">
                  <a:lumMod val="99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 w="3175">
            <a:noFill/>
          </a:ln>
          <a:effectLst>
            <a:outerShdw blurRad="4445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t"/>
          <a:lstStyle/>
          <a:p>
            <a:pPr algn="ctr">
              <a:lnSpc>
                <a:spcPct val="150000"/>
              </a:lnSpc>
            </a:pPr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서울대입구역</a:t>
            </a:r>
            <a:endParaRPr lang="en-US" altLang="ko-KR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2019. 07. 23</a:t>
            </a: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  <a:p>
            <a:pPr algn="ctr"/>
            <a:endParaRPr lang="en-US" altLang="ko-KR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sp>
        <p:nvSpPr>
          <p:cNvPr id="39" name="직사각형 125">
            <a:extLst>
              <a:ext uri="{FF2B5EF4-FFF2-40B4-BE49-F238E27FC236}">
                <a16:creationId xmlns:a16="http://schemas.microsoft.com/office/drawing/2014/main" id="{6B375CE9-A09E-46C9-8674-D2539ACBC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479" y="2184639"/>
            <a:ext cx="360000" cy="360000"/>
          </a:xfrm>
          <a:prstGeom prst="rect">
            <a:avLst/>
          </a:prstGeom>
          <a:solidFill>
            <a:srgbClr val="DA505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>
              <a:tabLst>
                <a:tab pos="1079500" algn="l"/>
                <a:tab pos="1701800" algn="l"/>
              </a:tabLst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01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21D7515E-114D-401D-9BAB-B95A670BEBFA}"/>
              </a:ext>
            </a:extLst>
          </p:cNvPr>
          <p:cNvCxnSpPr>
            <a:cxnSpLocks/>
          </p:cNvCxnSpPr>
          <p:nvPr/>
        </p:nvCxnSpPr>
        <p:spPr>
          <a:xfrm>
            <a:off x="1793025" y="3114014"/>
            <a:ext cx="1325120" cy="0"/>
          </a:xfrm>
          <a:prstGeom prst="line">
            <a:avLst/>
          </a:prstGeom>
          <a:ln w="12700">
            <a:solidFill>
              <a:schemeClr val="bg1">
                <a:lumMod val="8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FFA0FAE0-F217-4917-87B4-C76F4877B93E}"/>
              </a:ext>
            </a:extLst>
          </p:cNvPr>
          <p:cNvCxnSpPr>
            <a:cxnSpLocks/>
          </p:cNvCxnSpPr>
          <p:nvPr/>
        </p:nvCxnSpPr>
        <p:spPr>
          <a:xfrm>
            <a:off x="3971708" y="2969998"/>
            <a:ext cx="1834554" cy="0"/>
          </a:xfrm>
          <a:prstGeom prst="line">
            <a:avLst/>
          </a:prstGeom>
          <a:ln w="12700">
            <a:solidFill>
              <a:schemeClr val="bg1">
                <a:lumMod val="8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297F5E37-3568-473D-8A33-F16A97602BB2}"/>
              </a:ext>
            </a:extLst>
          </p:cNvPr>
          <p:cNvCxnSpPr>
            <a:cxnSpLocks/>
          </p:cNvCxnSpPr>
          <p:nvPr/>
        </p:nvCxnSpPr>
        <p:spPr>
          <a:xfrm>
            <a:off x="6672064" y="2853079"/>
            <a:ext cx="1296144" cy="0"/>
          </a:xfrm>
          <a:prstGeom prst="line">
            <a:avLst/>
          </a:prstGeom>
          <a:ln w="12700">
            <a:solidFill>
              <a:schemeClr val="bg1">
                <a:lumMod val="8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56B8D461-4158-443F-9768-5588BD37165D}"/>
              </a:ext>
            </a:extLst>
          </p:cNvPr>
          <p:cNvCxnSpPr>
            <a:cxnSpLocks/>
          </p:cNvCxnSpPr>
          <p:nvPr/>
        </p:nvCxnSpPr>
        <p:spPr>
          <a:xfrm>
            <a:off x="8944046" y="2637055"/>
            <a:ext cx="1498769" cy="0"/>
          </a:xfrm>
          <a:prstGeom prst="line">
            <a:avLst/>
          </a:prstGeom>
          <a:ln w="12700">
            <a:solidFill>
              <a:schemeClr val="bg1">
                <a:lumMod val="8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184" y="3546062"/>
            <a:ext cx="2125691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4710" y="3258030"/>
            <a:ext cx="1995267" cy="1219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09" y="4632524"/>
            <a:ext cx="2008552" cy="1217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262947"/>
            <a:ext cx="2133436" cy="1444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993" y="3068961"/>
            <a:ext cx="2027479" cy="13489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823" y="4581128"/>
            <a:ext cx="2026649" cy="11393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700" y="5320957"/>
            <a:ext cx="2276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2012</a:t>
            </a:r>
            <a:r>
              <a:rPr lang="ko-KR" altLang="en-US" sz="1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</a:t>
            </a:r>
            <a:r>
              <a:rPr lang="en-US" altLang="ko-KR" sz="1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1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월에도 동일한 </a:t>
            </a:r>
            <a:endParaRPr lang="en-US" altLang="ko-KR" sz="1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에스컬레이터에서 역주행사고 발생</a:t>
            </a:r>
            <a:endParaRPr lang="en-US" altLang="ko-KR" sz="1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32349" y="602128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역주행방지장치가</a:t>
            </a:r>
            <a:r>
              <a:rPr lang="ko-KR" altLang="en-US" sz="1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설치되어</a:t>
            </a:r>
            <a:endParaRPr lang="en-US" altLang="ko-KR" sz="1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있었지만 사고 발생</a:t>
            </a:r>
            <a:endParaRPr lang="en-US" altLang="ko-KR" sz="1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29038" y="5952467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역주행방지장치가</a:t>
            </a:r>
            <a:r>
              <a:rPr lang="ko-KR" altLang="en-US" sz="1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설치되어</a:t>
            </a:r>
            <a:endParaRPr lang="en-US" altLang="ko-KR" sz="1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>
                    <a:alpha val="70000"/>
                  </a:srgb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있었지만 사고 발생</a:t>
            </a:r>
            <a:endParaRPr lang="en-US" altLang="ko-KR" sz="1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>
                  <a:alpha val="70000"/>
                </a:srgb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CD5FA1-D9DD-4F96-BB47-4EF039F45AF6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3.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필 요 성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BA5967-21D7-4634-AF5F-6E33E1B73196}"/>
              </a:ext>
            </a:extLst>
          </p:cNvPr>
          <p:cNvSpPr txBox="1"/>
          <p:nvPr/>
        </p:nvSpPr>
        <p:spPr>
          <a:xfrm>
            <a:off x="2311570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과속 및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역주행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 관련 사건 사고 발생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23865335-F697-475A-94AA-9585F13478D2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제목 1">
            <a:extLst>
              <a:ext uri="{FF2B5EF4-FFF2-40B4-BE49-F238E27FC236}">
                <a16:creationId xmlns:a16="http://schemas.microsoft.com/office/drawing/2014/main" id="{537BB0D7-AE72-4623-8717-48527F56D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303676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4" grpId="0" animBg="1"/>
      <p:bldP spid="52" grpId="0" animBg="1"/>
      <p:bldP spid="40" grpId="0" animBg="1"/>
      <p:bldP spid="41" grpId="0" animBg="1"/>
      <p:bldP spid="44" grpId="0" animBg="1"/>
      <p:bldP spid="45" grpId="0" animBg="1"/>
      <p:bldP spid="39" grpId="0" animBg="1"/>
      <p:bldP spid="6" grpId="0"/>
      <p:bldP spid="37" grpId="0"/>
      <p:bldP spid="42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C15A7E8-BC8E-4680-98DA-66D2DBD19859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3.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필 요 성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28190E-A4C1-4F6D-8ABE-43CE8BFB8E28}"/>
              </a:ext>
            </a:extLst>
          </p:cNvPr>
          <p:cNvSpPr txBox="1"/>
          <p:nvPr/>
        </p:nvSpPr>
        <p:spPr>
          <a:xfrm>
            <a:off x="2311570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홍콩 대형 쇼핑몰 에스컬레이터 과속 및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역주행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 사고영상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CE2E7F0F-C67A-4F04-A564-1AF6306823E3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과속역행 사고 영상">
            <a:hlinkClick r:id="" action="ppaction://media"/>
            <a:extLst>
              <a:ext uri="{FF2B5EF4-FFF2-40B4-BE49-F238E27FC236}">
                <a16:creationId xmlns:a16="http://schemas.microsoft.com/office/drawing/2014/main" id="{B3E3019C-56D5-46E7-9F53-3F4BDF1B16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1728" y="1445554"/>
            <a:ext cx="8328544" cy="4684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7EC254-248E-4B6E-82ED-9B52D68FFFBF}"/>
              </a:ext>
            </a:extLst>
          </p:cNvPr>
          <p:cNvSpPr txBox="1"/>
          <p:nvPr/>
        </p:nvSpPr>
        <p:spPr>
          <a:xfrm>
            <a:off x="2135560" y="613568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FF0000"/>
                </a:solidFill>
                <a:latin typeface="+mj-lt"/>
              </a:rPr>
              <a:t>에스컬레이터 과속 및 </a:t>
            </a:r>
            <a:r>
              <a:rPr lang="ko-KR" altLang="en-US" sz="2400" b="1" dirty="0" err="1">
                <a:solidFill>
                  <a:srgbClr val="FF0000"/>
                </a:solidFill>
                <a:latin typeface="+mj-lt"/>
              </a:rPr>
              <a:t>역주행</a:t>
            </a:r>
            <a:r>
              <a:rPr lang="ko-KR" altLang="en-US" sz="2400" b="1" dirty="0">
                <a:solidFill>
                  <a:srgbClr val="FF0000"/>
                </a:solidFill>
                <a:latin typeface="+mj-lt"/>
              </a:rPr>
              <a:t> 사고는 치명도가 매우 높다</a:t>
            </a: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1C8AE201-A8CB-4D3D-913B-1193DFAD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</p:spTree>
    <p:extLst>
      <p:ext uri="{BB962C8B-B14F-4D97-AF65-F5344CB8AC3E}">
        <p14:creationId xmlns:p14="http://schemas.microsoft.com/office/powerpoint/2010/main" val="18647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0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55B6C4C-A34B-4081-9CD5-A3B41ED8D264}"/>
              </a:ext>
            </a:extLst>
          </p:cNvPr>
          <p:cNvCxnSpPr>
            <a:cxnSpLocks/>
          </p:cNvCxnSpPr>
          <p:nvPr/>
        </p:nvCxnSpPr>
        <p:spPr>
          <a:xfrm>
            <a:off x="1343026" y="620713"/>
            <a:ext cx="81915" cy="0"/>
          </a:xfrm>
          <a:prstGeom prst="line">
            <a:avLst/>
          </a:prstGeom>
          <a:ln w="25400">
            <a:solidFill>
              <a:srgbClr val="DA5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E28190E-A4C1-4F6D-8ABE-43CE8BFB8E28}"/>
              </a:ext>
            </a:extLst>
          </p:cNvPr>
          <p:cNvSpPr txBox="1"/>
          <p:nvPr/>
        </p:nvSpPr>
        <p:spPr>
          <a:xfrm>
            <a:off x="2279577" y="1188486"/>
            <a:ext cx="7672863" cy="2242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행정안전부 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-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과속역행방지장치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E4D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j-cs"/>
              </a:rPr>
              <a:t> 설치의 의무화</a:t>
            </a:r>
            <a:endParaRPr lang="en-US" altLang="ko-KR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4E4D5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+mj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EE27B25-E9E6-4DCC-91A4-41850976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2348884"/>
            <a:ext cx="4129352" cy="25922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524156C-0158-475B-98B1-CB472040D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2348888"/>
            <a:ext cx="4230948" cy="1080112"/>
          </a:xfrm>
          <a:prstGeom prst="rect">
            <a:avLst/>
          </a:prstGeom>
          <a:ln>
            <a:solidFill>
              <a:srgbClr val="1D1D1B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B04020C-82C2-43D0-888E-CFAD2DE3F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2" y="3573016"/>
            <a:ext cx="4230948" cy="1368152"/>
          </a:xfrm>
          <a:prstGeom prst="rect">
            <a:avLst/>
          </a:prstGeom>
          <a:ln>
            <a:solidFill>
              <a:srgbClr val="1D1D1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426121-27BA-4944-99F5-1BB91DDD2F54}"/>
              </a:ext>
            </a:extLst>
          </p:cNvPr>
          <p:cNvSpPr txBox="1"/>
          <p:nvPr/>
        </p:nvSpPr>
        <p:spPr>
          <a:xfrm>
            <a:off x="1703513" y="1784524"/>
            <a:ext cx="4085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승강기안전부품 안전기준 및 승강기 안전기준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[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별표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24]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에스컬레이터 안전기준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조제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호 관련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AE009F-404C-48E7-A8D7-D4CF3B2B8C54}"/>
              </a:ext>
            </a:extLst>
          </p:cNvPr>
          <p:cNvSpPr txBox="1"/>
          <p:nvPr/>
        </p:nvSpPr>
        <p:spPr>
          <a:xfrm>
            <a:off x="6384033" y="1784525"/>
            <a:ext cx="4085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국내 </a:t>
            </a:r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과속역행방지장치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설치 현황</a:t>
            </a:r>
            <a:endParaRPr lang="en-US" altLang="ko-KR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68910-6618-4903-980B-981145C37015}"/>
              </a:ext>
            </a:extLst>
          </p:cNvPr>
          <p:cNvSpPr txBox="1"/>
          <p:nvPr/>
        </p:nvSpPr>
        <p:spPr>
          <a:xfrm>
            <a:off x="2235182" y="540631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FF0000"/>
                </a:solidFill>
                <a:latin typeface="+mj-lt"/>
              </a:rPr>
              <a:t>다양한 </a:t>
            </a: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E/S </a:t>
            </a:r>
            <a:r>
              <a:rPr lang="ko-KR" altLang="en-US" sz="2400" b="1" dirty="0">
                <a:solidFill>
                  <a:srgbClr val="FF0000"/>
                </a:solidFill>
                <a:latin typeface="+mj-lt"/>
              </a:rPr>
              <a:t>제품에도 설치가 용이하면서 보조브레이크의</a:t>
            </a:r>
            <a:endParaRPr lang="en-US" altLang="ko-KR" sz="24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ko-KR" altLang="en-US" sz="2400" b="1" dirty="0">
                <a:solidFill>
                  <a:srgbClr val="FF0000"/>
                </a:solidFill>
                <a:latin typeface="+mj-lt"/>
              </a:rPr>
              <a:t>성능을 만족하는 과속역행 방지장치 개발이 필요함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34A80E-2AA9-4B2C-9174-BB83F5EDA59D}"/>
              </a:ext>
            </a:extLst>
          </p:cNvPr>
          <p:cNvSpPr txBox="1"/>
          <p:nvPr/>
        </p:nvSpPr>
        <p:spPr>
          <a:xfrm>
            <a:off x="2487579" y="620688"/>
            <a:ext cx="7265161" cy="3476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300"/>
              </a:spcAft>
              <a:buSzPct val="80000"/>
            </a:pP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3. 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D1D1B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 발 필 요 성</a:t>
            </a:r>
            <a:endParaRPr lang="en-US" altLang="ko-KR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D1D1B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8B6475BD-0B19-49AE-A507-F624722E6637}"/>
              </a:ext>
            </a:extLst>
          </p:cNvPr>
          <p:cNvCxnSpPr>
            <a:cxnSpLocks/>
          </p:cNvCxnSpPr>
          <p:nvPr/>
        </p:nvCxnSpPr>
        <p:spPr>
          <a:xfrm>
            <a:off x="4827081" y="1054880"/>
            <a:ext cx="258504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제목 1">
            <a:extLst>
              <a:ext uri="{FF2B5EF4-FFF2-40B4-BE49-F238E27FC236}">
                <a16:creationId xmlns:a16="http://schemas.microsoft.com/office/drawing/2014/main" id="{945256B2-AF34-48CE-8DB8-8063D301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116632"/>
            <a:ext cx="2736751" cy="431800"/>
          </a:xfrm>
        </p:spPr>
        <p:txBody>
          <a:bodyPr/>
          <a:lstStyle/>
          <a:p>
            <a:r>
              <a:rPr lang="ko-KR" altLang="en-US" dirty="0"/>
              <a:t>㈜서광 기술개발 지원사업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DEAC52AB-7FEB-47FE-B8D3-DD73EA1D8D72}"/>
              </a:ext>
            </a:extLst>
          </p:cNvPr>
          <p:cNvCxnSpPr/>
          <p:nvPr/>
        </p:nvCxnSpPr>
        <p:spPr>
          <a:xfrm>
            <a:off x="2235182" y="2780928"/>
            <a:ext cx="3140738" cy="0"/>
          </a:xfrm>
          <a:prstGeom prst="line">
            <a:avLst/>
          </a:prstGeom>
          <a:ln w="28575">
            <a:solidFill>
              <a:srgbClr val="DE2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8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3">
      <a:majorFont>
        <a:latin typeface="나눔스퀘어 ExtraBold"/>
        <a:ea typeface="나눔스퀘어 ExtraBold"/>
        <a:cs typeface=""/>
      </a:majorFont>
      <a:minorFont>
        <a:latin typeface="나눔스퀘어"/>
        <a:ea typeface="나눔스퀘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8209</TotalTime>
  <Words>1562</Words>
  <Application>Microsoft Office PowerPoint</Application>
  <PresentationFormat>와이드스크린</PresentationFormat>
  <Paragraphs>593</Paragraphs>
  <Slides>28</Slides>
  <Notes>27</Notes>
  <HiddenSlides>0</HiddenSlides>
  <MMClips>2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6" baseType="lpstr">
      <vt:lpstr>나눔스퀘어 Bold</vt:lpstr>
      <vt:lpstr>Cambria Math</vt:lpstr>
      <vt:lpstr>나눔스퀘어 ExtraBold</vt:lpstr>
      <vt:lpstr>HY견고딕</vt:lpstr>
      <vt:lpstr>맑은 고딕</vt:lpstr>
      <vt:lpstr>나눔스퀘어</vt:lpstr>
      <vt:lpstr>Arial</vt:lpstr>
      <vt:lpstr>Office 테마</vt:lpstr>
      <vt:lpstr>PowerPoint 프레젠테이션</vt:lpstr>
      <vt:lpstr>PowerPoint 프레젠테이션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  <vt:lpstr>㈜서광 기술개발 지원사업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siuser</dc:creator>
  <cp:lastModifiedBy>shin Changill</cp:lastModifiedBy>
  <cp:revision>1698</cp:revision>
  <cp:lastPrinted>2019-09-17T06:31:02Z</cp:lastPrinted>
  <dcterms:created xsi:type="dcterms:W3CDTF">2018-09-20T04:59:45Z</dcterms:created>
  <dcterms:modified xsi:type="dcterms:W3CDTF">2021-09-06T18:13:34Z</dcterms:modified>
</cp:coreProperties>
</file>